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7" r:id="rId4"/>
    <p:sldId id="274" r:id="rId5"/>
    <p:sldId id="259" r:id="rId6"/>
    <p:sldId id="257" r:id="rId7"/>
    <p:sldId id="271" r:id="rId8"/>
    <p:sldId id="272" r:id="rId9"/>
    <p:sldId id="273" r:id="rId10"/>
    <p:sldId id="270"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7F5"/>
    <a:srgbClr val="E0F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6" autoAdjust="0"/>
    <p:restoredTop sz="94660" autoAdjust="0"/>
  </p:normalViewPr>
  <p:slideViewPr>
    <p:cSldViewPr snapToGrid="0">
      <p:cViewPr varScale="1">
        <p:scale>
          <a:sx n="69" d="100"/>
          <a:sy n="69" d="100"/>
        </p:scale>
        <p:origin x="336" y="40"/>
      </p:cViewPr>
      <p:guideLst/>
    </p:cSldViewPr>
  </p:slideViewPr>
  <p:notesTextViewPr>
    <p:cViewPr>
      <p:scale>
        <a:sx n="1" d="1"/>
        <a:sy n="1" d="1"/>
      </p:scale>
      <p:origin x="0" y="0"/>
    </p:cViewPr>
  </p:notesTextViewPr>
  <p:notesViewPr>
    <p:cSldViewPr snapToGrid="0">
      <p:cViewPr varScale="1">
        <p:scale>
          <a:sx n="85" d="100"/>
          <a:sy n="85"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1E4E1-B833-4FF2-B683-03CA7BC81731}"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EBBD5-FCEF-4125-9845-B3C855A12355}" type="slidenum">
              <a:rPr lang="en-US" smtClean="0"/>
              <a:t>‹#›</a:t>
            </a:fld>
            <a:endParaRPr lang="en-US"/>
          </a:p>
        </p:txBody>
      </p:sp>
    </p:spTree>
    <p:extLst>
      <p:ext uri="{BB962C8B-B14F-4D97-AF65-F5344CB8AC3E}">
        <p14:creationId xmlns:p14="http://schemas.microsoft.com/office/powerpoint/2010/main" val="252839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BBD5-FCEF-4125-9845-B3C855A12355}" type="slidenum">
              <a:rPr lang="en-US" smtClean="0"/>
              <a:t>5</a:t>
            </a:fld>
            <a:endParaRPr lang="en-US"/>
          </a:p>
        </p:txBody>
      </p:sp>
    </p:spTree>
    <p:extLst>
      <p:ext uri="{BB962C8B-B14F-4D97-AF65-F5344CB8AC3E}">
        <p14:creationId xmlns:p14="http://schemas.microsoft.com/office/powerpoint/2010/main" val="242192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AOC Report and submissions, and E-docs will be available in COL.  We have user guide available for your use. It will be posted to the website under resources.</a:t>
            </a:r>
          </a:p>
        </p:txBody>
      </p:sp>
      <p:sp>
        <p:nvSpPr>
          <p:cNvPr id="4" name="Slide Number Placeholder 3"/>
          <p:cNvSpPr>
            <a:spLocks noGrp="1"/>
          </p:cNvSpPr>
          <p:nvPr>
            <p:ph type="sldNum" sz="quarter" idx="5"/>
          </p:nvPr>
        </p:nvSpPr>
        <p:spPr/>
        <p:txBody>
          <a:bodyPr/>
          <a:lstStyle/>
          <a:p>
            <a:fld id="{50CEBBD5-FCEF-4125-9845-B3C855A12355}" type="slidenum">
              <a:rPr lang="en-US" smtClean="0"/>
              <a:t>7</a:t>
            </a:fld>
            <a:endParaRPr lang="en-US"/>
          </a:p>
        </p:txBody>
      </p:sp>
    </p:spTree>
    <p:extLst>
      <p:ext uri="{BB962C8B-B14F-4D97-AF65-F5344CB8AC3E}">
        <p14:creationId xmlns:p14="http://schemas.microsoft.com/office/powerpoint/2010/main" val="196836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AOC Report will now be due 05/31/25 and will be submitted </a:t>
            </a:r>
          </a:p>
        </p:txBody>
      </p:sp>
      <p:sp>
        <p:nvSpPr>
          <p:cNvPr id="4" name="Slide Number Placeholder 3"/>
          <p:cNvSpPr>
            <a:spLocks noGrp="1"/>
          </p:cNvSpPr>
          <p:nvPr>
            <p:ph type="sldNum" sz="quarter" idx="5"/>
          </p:nvPr>
        </p:nvSpPr>
        <p:spPr/>
        <p:txBody>
          <a:bodyPr/>
          <a:lstStyle/>
          <a:p>
            <a:fld id="{50CEBBD5-FCEF-4125-9845-B3C855A12355}" type="slidenum">
              <a:rPr lang="en-US" smtClean="0"/>
              <a:t>8</a:t>
            </a:fld>
            <a:endParaRPr lang="en-US"/>
          </a:p>
        </p:txBody>
      </p:sp>
    </p:spTree>
    <p:extLst>
      <p:ext uri="{BB962C8B-B14F-4D97-AF65-F5344CB8AC3E}">
        <p14:creationId xmlns:p14="http://schemas.microsoft.com/office/powerpoint/2010/main" val="183647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file review and inspection correspondence, communication about UA Requests, CASU changes, and other determinations will be posted to the portal for accessibility and continuity.  </a:t>
            </a:r>
          </a:p>
        </p:txBody>
      </p:sp>
      <p:sp>
        <p:nvSpPr>
          <p:cNvPr id="4" name="Slide Number Placeholder 3"/>
          <p:cNvSpPr>
            <a:spLocks noGrp="1"/>
          </p:cNvSpPr>
          <p:nvPr>
            <p:ph type="sldNum" sz="quarter" idx="5"/>
          </p:nvPr>
        </p:nvSpPr>
        <p:spPr/>
        <p:txBody>
          <a:bodyPr/>
          <a:lstStyle/>
          <a:p>
            <a:fld id="{50CEBBD5-FCEF-4125-9845-B3C855A12355}" type="slidenum">
              <a:rPr lang="en-US" smtClean="0"/>
              <a:t>9</a:t>
            </a:fld>
            <a:endParaRPr lang="en-US"/>
          </a:p>
        </p:txBody>
      </p:sp>
    </p:spTree>
    <p:extLst>
      <p:ext uri="{BB962C8B-B14F-4D97-AF65-F5344CB8AC3E}">
        <p14:creationId xmlns:p14="http://schemas.microsoft.com/office/powerpoint/2010/main" val="257832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365E-9792-900B-47C7-05DA4A5FF9E7}"/>
              </a:ext>
            </a:extLst>
          </p:cNvPr>
          <p:cNvSpPr>
            <a:spLocks noGrp="1"/>
          </p:cNvSpPr>
          <p:nvPr>
            <p:ph type="ctrTitle"/>
          </p:nvPr>
        </p:nvSpPr>
        <p:spPr>
          <a:xfrm>
            <a:off x="1524000" y="139909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765C3FF-2454-098F-0767-61302F784BF2}"/>
              </a:ext>
            </a:extLst>
          </p:cNvPr>
          <p:cNvSpPr>
            <a:spLocks noGrp="1"/>
          </p:cNvSpPr>
          <p:nvPr>
            <p:ph type="subTitle" idx="1"/>
          </p:nvPr>
        </p:nvSpPr>
        <p:spPr>
          <a:xfrm>
            <a:off x="1524000" y="387876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382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2547-03DC-3462-1E33-532D7B67F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B7CF4A-EDC2-E694-5EDC-EB7251A2F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F18E2-1F66-04DF-EF3D-3C3755E042A1}"/>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5" name="Footer Placeholder 4">
            <a:extLst>
              <a:ext uri="{FF2B5EF4-FFF2-40B4-BE49-F238E27FC236}">
                <a16:creationId xmlns:a16="http://schemas.microsoft.com/office/drawing/2014/main" id="{EC992260-B9B1-2F5F-4BEE-590C5D847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2CAB6-34C5-9947-CEF7-914CD2A15435}"/>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7756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3868D-80CD-D1A6-787F-36BF9876EA01}"/>
              </a:ext>
            </a:extLst>
          </p:cNvPr>
          <p:cNvSpPr>
            <a:spLocks noGrp="1"/>
          </p:cNvSpPr>
          <p:nvPr>
            <p:ph type="title" orient="vert"/>
          </p:nvPr>
        </p:nvSpPr>
        <p:spPr>
          <a:xfrm>
            <a:off x="8724900" y="1046745"/>
            <a:ext cx="2628900" cy="513021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9372E30-BB52-34E7-53C1-95C6DBB5BD05}"/>
              </a:ext>
            </a:extLst>
          </p:cNvPr>
          <p:cNvSpPr>
            <a:spLocks noGrp="1"/>
          </p:cNvSpPr>
          <p:nvPr>
            <p:ph type="body" orient="vert" idx="1"/>
          </p:nvPr>
        </p:nvSpPr>
        <p:spPr>
          <a:xfrm>
            <a:off x="838200" y="1046747"/>
            <a:ext cx="7734300" cy="5130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9A26F-2DD1-AC58-7B49-BA7131284D33}"/>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5" name="Footer Placeholder 4">
            <a:extLst>
              <a:ext uri="{FF2B5EF4-FFF2-40B4-BE49-F238E27FC236}">
                <a16:creationId xmlns:a16="http://schemas.microsoft.com/office/drawing/2014/main" id="{1F8C7A4C-FBE9-BF92-EAA8-E50B2A559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F21E4-C346-65E0-BE0C-392835891001}"/>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88274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0935-C237-89E8-5A65-62F3BEDE3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E34AB-9CBB-F2BD-1369-E9DFF0263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1E677-9665-4D75-4BB9-09CC76C52E17}"/>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5" name="Footer Placeholder 4">
            <a:extLst>
              <a:ext uri="{FF2B5EF4-FFF2-40B4-BE49-F238E27FC236}">
                <a16:creationId xmlns:a16="http://schemas.microsoft.com/office/drawing/2014/main" id="{2CEA7404-8F08-9B8C-AC01-31F1D21B4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C09F9-39DF-74E3-2DFC-081E0092A959}"/>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63241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57D9-6E88-8CEB-0141-DBB4180C1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34C30-6B8A-F417-7D06-15529FC63E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4AE37-6853-6531-5C26-480D8F439E46}"/>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5" name="Footer Placeholder 4">
            <a:extLst>
              <a:ext uri="{FF2B5EF4-FFF2-40B4-BE49-F238E27FC236}">
                <a16:creationId xmlns:a16="http://schemas.microsoft.com/office/drawing/2014/main" id="{FCB54C2F-B321-BBAC-1059-1C2F6BC93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CB226-622A-DD7A-5AFD-737755887AC3}"/>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144411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BB5C-2E84-920F-2DC3-2728F3F85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35238-540F-AD5F-A17B-E2A6E8252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202FD-A702-BD92-256E-C1ACEFB2BD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A7C59-A9DE-B11C-32E0-AD4580DE5379}"/>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6" name="Footer Placeholder 5">
            <a:extLst>
              <a:ext uri="{FF2B5EF4-FFF2-40B4-BE49-F238E27FC236}">
                <a16:creationId xmlns:a16="http://schemas.microsoft.com/office/drawing/2014/main" id="{174D70CB-DFB7-6A0A-A5C9-B342DEE9C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C535E-E176-828D-51DA-5750963ADF4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415209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96F8-0E73-915B-1914-91AF7622DE28}"/>
              </a:ext>
            </a:extLst>
          </p:cNvPr>
          <p:cNvSpPr>
            <a:spLocks noGrp="1"/>
          </p:cNvSpPr>
          <p:nvPr>
            <p:ph type="title"/>
          </p:nvPr>
        </p:nvSpPr>
        <p:spPr>
          <a:xfrm>
            <a:off x="838200" y="965155"/>
            <a:ext cx="10515600" cy="1035676"/>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3C1DF684-DEC9-51E4-99DB-90952D4F7F0D}"/>
              </a:ext>
            </a:extLst>
          </p:cNvPr>
          <p:cNvSpPr>
            <a:spLocks noGrp="1"/>
          </p:cNvSpPr>
          <p:nvPr>
            <p:ph type="body" idx="1"/>
          </p:nvPr>
        </p:nvSpPr>
        <p:spPr>
          <a:xfrm>
            <a:off x="839788" y="21399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39791EC-E21A-BC33-2002-21695B42E1AD}"/>
              </a:ext>
            </a:extLst>
          </p:cNvPr>
          <p:cNvSpPr>
            <a:spLocks noGrp="1"/>
          </p:cNvSpPr>
          <p:nvPr>
            <p:ph sz="half" idx="2"/>
          </p:nvPr>
        </p:nvSpPr>
        <p:spPr>
          <a:xfrm>
            <a:off x="839788" y="3006725"/>
            <a:ext cx="515778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CD48E6-250E-EBA7-3881-D129455A7249}"/>
              </a:ext>
            </a:extLst>
          </p:cNvPr>
          <p:cNvSpPr>
            <a:spLocks noGrp="1"/>
          </p:cNvSpPr>
          <p:nvPr>
            <p:ph type="body" sz="quarter" idx="3"/>
          </p:nvPr>
        </p:nvSpPr>
        <p:spPr>
          <a:xfrm>
            <a:off x="6172200" y="21399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AC707E-85B9-5AA5-2CF1-6B33D0D39925}"/>
              </a:ext>
            </a:extLst>
          </p:cNvPr>
          <p:cNvSpPr>
            <a:spLocks noGrp="1"/>
          </p:cNvSpPr>
          <p:nvPr>
            <p:ph sz="quarter" idx="4"/>
          </p:nvPr>
        </p:nvSpPr>
        <p:spPr>
          <a:xfrm>
            <a:off x="6172200"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D5E0B45-AA42-BB68-7210-F87B0D06D0A1}"/>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8" name="Footer Placeholder 7">
            <a:extLst>
              <a:ext uri="{FF2B5EF4-FFF2-40B4-BE49-F238E27FC236}">
                <a16:creationId xmlns:a16="http://schemas.microsoft.com/office/drawing/2014/main" id="{9502C0EC-1A2E-F29F-8E36-0B87D0503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8A7A8-A96E-EBE3-B1C9-CC6A2448618C}"/>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3811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49F5-4571-241F-E01D-F3A26AE4F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59965-E58F-AF5A-ECF8-3347C38D7B2B}"/>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4" name="Footer Placeholder 3">
            <a:extLst>
              <a:ext uri="{FF2B5EF4-FFF2-40B4-BE49-F238E27FC236}">
                <a16:creationId xmlns:a16="http://schemas.microsoft.com/office/drawing/2014/main" id="{A5A466F8-052B-F73C-0CD8-D3B25A9BB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7686D-9B7E-C311-FC91-B777FDED0EE6}"/>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6796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2F1BB-9157-49F2-CDE0-3574DD0B4E7D}"/>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3" name="Footer Placeholder 2">
            <a:extLst>
              <a:ext uri="{FF2B5EF4-FFF2-40B4-BE49-F238E27FC236}">
                <a16:creationId xmlns:a16="http://schemas.microsoft.com/office/drawing/2014/main" id="{6E07A132-E2EC-9727-8FED-67261E800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6D805-A704-9731-2CDE-5BAE9B97B60B}"/>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15775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C84A-102D-09DB-A7A1-AAD81B528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2CF46-4A66-C1A3-D944-08FC07130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A2035-9CE4-B40E-FF99-DB0BC7697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73AA9-868F-1D6A-8453-C8737F6DBB49}"/>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6" name="Footer Placeholder 5">
            <a:extLst>
              <a:ext uri="{FF2B5EF4-FFF2-40B4-BE49-F238E27FC236}">
                <a16:creationId xmlns:a16="http://schemas.microsoft.com/office/drawing/2014/main" id="{B3F1BC27-8625-32C9-D1F4-C7C9899D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A8924-FE77-B766-B7FE-3BE5021ED77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93305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F155-986F-252B-13CB-F2B96ABDCF28}"/>
              </a:ext>
            </a:extLst>
          </p:cNvPr>
          <p:cNvSpPr>
            <a:spLocks noGrp="1"/>
          </p:cNvSpPr>
          <p:nvPr>
            <p:ph type="title"/>
          </p:nvPr>
        </p:nvSpPr>
        <p:spPr>
          <a:xfrm>
            <a:off x="839788" y="987424"/>
            <a:ext cx="3932237" cy="127451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A06E6B-0EDF-8275-55AB-7DEB7FC32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0089-E426-EE1F-15E3-ADA06C2B2DA3}"/>
              </a:ext>
            </a:extLst>
          </p:cNvPr>
          <p:cNvSpPr>
            <a:spLocks noGrp="1"/>
          </p:cNvSpPr>
          <p:nvPr>
            <p:ph type="body" sz="half" idx="2"/>
          </p:nvPr>
        </p:nvSpPr>
        <p:spPr>
          <a:xfrm>
            <a:off x="839788" y="2370220"/>
            <a:ext cx="3932237" cy="34987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BF8A2-5135-199A-63DE-D28C1B1188D6}"/>
              </a:ext>
            </a:extLst>
          </p:cNvPr>
          <p:cNvSpPr>
            <a:spLocks noGrp="1"/>
          </p:cNvSpPr>
          <p:nvPr>
            <p:ph type="dt" sz="half" idx="10"/>
          </p:nvPr>
        </p:nvSpPr>
        <p:spPr/>
        <p:txBody>
          <a:bodyPr/>
          <a:lstStyle/>
          <a:p>
            <a:fld id="{9DA9A821-B90E-4073-8A1D-41279B3E2EEC}" type="datetimeFigureOut">
              <a:rPr lang="en-US" smtClean="0"/>
              <a:t>4/3/2025</a:t>
            </a:fld>
            <a:endParaRPr lang="en-US"/>
          </a:p>
        </p:txBody>
      </p:sp>
      <p:sp>
        <p:nvSpPr>
          <p:cNvPr id="6" name="Footer Placeholder 5">
            <a:extLst>
              <a:ext uri="{FF2B5EF4-FFF2-40B4-BE49-F238E27FC236}">
                <a16:creationId xmlns:a16="http://schemas.microsoft.com/office/drawing/2014/main" id="{5BDDCD97-05C0-0D93-CC2F-A0400CA16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BD7A-D4F8-CCC1-668A-E87B6401A97A}"/>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67270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outdoor, old&#10;&#10;Description automatically generated">
            <a:extLst>
              <a:ext uri="{FF2B5EF4-FFF2-40B4-BE49-F238E27FC236}">
                <a16:creationId xmlns:a16="http://schemas.microsoft.com/office/drawing/2014/main" id="{EF370462-0ABC-D94E-D220-B8FEDBFAAFE9}"/>
              </a:ext>
            </a:extLst>
          </p:cNvPr>
          <p:cNvPicPr>
            <a:picLocks noChangeAspect="1"/>
          </p:cNvPicPr>
          <p:nvPr userDrawn="1"/>
        </p:nvPicPr>
        <p:blipFill>
          <a:blip r:embed="rId13">
            <a:alphaModFix amt="13000"/>
            <a:extLst>
              <a:ext uri="{28A0092B-C50C-407E-A947-70E740481C1C}">
                <a14:useLocalDpi xmlns:a14="http://schemas.microsoft.com/office/drawing/2010/main" val="0"/>
              </a:ext>
            </a:extLst>
          </a:blip>
          <a:srcRect l="4967" r="4680" b="36544"/>
          <a:stretch/>
        </p:blipFill>
        <p:spPr>
          <a:xfrm>
            <a:off x="1" y="0"/>
            <a:ext cx="12192000" cy="6858000"/>
          </a:xfrm>
          <a:prstGeom prst="rect">
            <a:avLst/>
          </a:prstGeom>
        </p:spPr>
      </p:pic>
      <p:sp>
        <p:nvSpPr>
          <p:cNvPr id="2" name="Title Placeholder 1">
            <a:extLst>
              <a:ext uri="{FF2B5EF4-FFF2-40B4-BE49-F238E27FC236}">
                <a16:creationId xmlns:a16="http://schemas.microsoft.com/office/drawing/2014/main" id="{07CB0ADA-C5D1-185A-1A62-46F5D6F1993A}"/>
              </a:ext>
            </a:extLst>
          </p:cNvPr>
          <p:cNvSpPr>
            <a:spLocks noGrp="1"/>
          </p:cNvSpPr>
          <p:nvPr>
            <p:ph type="title"/>
          </p:nvPr>
        </p:nvSpPr>
        <p:spPr>
          <a:xfrm>
            <a:off x="838200" y="96260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99ACC6-BAEE-8CEB-0530-BE2DE9132991}"/>
              </a:ext>
            </a:extLst>
          </p:cNvPr>
          <p:cNvSpPr>
            <a:spLocks noGrp="1"/>
          </p:cNvSpPr>
          <p:nvPr>
            <p:ph type="body" idx="1"/>
          </p:nvPr>
        </p:nvSpPr>
        <p:spPr>
          <a:xfrm>
            <a:off x="838200" y="2454442"/>
            <a:ext cx="10515600" cy="3722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8E268C-915E-2C22-A466-4D1301D0A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A9A821-B90E-4073-8A1D-41279B3E2EEC}" type="datetimeFigureOut">
              <a:rPr lang="en-US" smtClean="0"/>
              <a:t>4/3/2025</a:t>
            </a:fld>
            <a:endParaRPr lang="en-US"/>
          </a:p>
        </p:txBody>
      </p:sp>
      <p:sp>
        <p:nvSpPr>
          <p:cNvPr id="5" name="Footer Placeholder 4">
            <a:extLst>
              <a:ext uri="{FF2B5EF4-FFF2-40B4-BE49-F238E27FC236}">
                <a16:creationId xmlns:a16="http://schemas.microsoft.com/office/drawing/2014/main" id="{7FB5F412-E639-2005-20D7-0A5588E31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11" name="Picture 10" descr="A picture containing text, outdoor, old">
            <a:extLst>
              <a:ext uri="{FF2B5EF4-FFF2-40B4-BE49-F238E27FC236}">
                <a16:creationId xmlns:a16="http://schemas.microsoft.com/office/drawing/2014/main" id="{75716D56-3748-2531-23C7-48377D621221}"/>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rcRect l="4967" r="4680" b="91093"/>
          <a:stretch/>
        </p:blipFill>
        <p:spPr>
          <a:xfrm>
            <a:off x="0" y="0"/>
            <a:ext cx="12192000" cy="962608"/>
          </a:xfrm>
          <a:prstGeom prst="rect">
            <a:avLst/>
          </a:prstGeom>
        </p:spPr>
      </p:pic>
      <p:sp>
        <p:nvSpPr>
          <p:cNvPr id="6" name="Slide Number Placeholder 5">
            <a:extLst>
              <a:ext uri="{FF2B5EF4-FFF2-40B4-BE49-F238E27FC236}">
                <a16:creationId xmlns:a16="http://schemas.microsoft.com/office/drawing/2014/main" id="{70D691D0-376F-F04F-72B7-A17613465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A5F21F-C508-468F-9931-6B4118C75A16}" type="slidenum">
              <a:rPr lang="en-US" smtClean="0"/>
              <a:t>‹#›</a:t>
            </a:fld>
            <a:endParaRPr lang="en-US"/>
          </a:p>
        </p:txBody>
      </p:sp>
      <p:pic>
        <p:nvPicPr>
          <p:cNvPr id="12" name="Graphic 11">
            <a:extLst>
              <a:ext uri="{FF2B5EF4-FFF2-40B4-BE49-F238E27FC236}">
                <a16:creationId xmlns:a16="http://schemas.microsoft.com/office/drawing/2014/main" id="{AA60013B-B476-3230-ED86-FE8FE5697DC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682" y="253579"/>
            <a:ext cx="2588559" cy="494047"/>
          </a:xfrm>
          <a:prstGeom prst="rect">
            <a:avLst/>
          </a:prstGeom>
        </p:spPr>
      </p:pic>
      <p:pic>
        <p:nvPicPr>
          <p:cNvPr id="14" name="Graphic 13">
            <a:extLst>
              <a:ext uri="{FF2B5EF4-FFF2-40B4-BE49-F238E27FC236}">
                <a16:creationId xmlns:a16="http://schemas.microsoft.com/office/drawing/2014/main" id="{6F7D36D0-2B4F-F347-257C-E305A9A5CAA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38600" y="347121"/>
            <a:ext cx="7691718" cy="313237"/>
          </a:xfrm>
          <a:prstGeom prst="rect">
            <a:avLst/>
          </a:prstGeom>
        </p:spPr>
      </p:pic>
    </p:spTree>
    <p:extLst>
      <p:ext uri="{BB962C8B-B14F-4D97-AF65-F5344CB8AC3E}">
        <p14:creationId xmlns:p14="http://schemas.microsoft.com/office/powerpoint/2010/main" val="38670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hyperlink" Target="mailto:Compliance.htc@mshc.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outdoor, old&#10;&#10;Description automatically generated">
            <a:extLst>
              <a:ext uri="{FF2B5EF4-FFF2-40B4-BE49-F238E27FC236}">
                <a16:creationId xmlns:a16="http://schemas.microsoft.com/office/drawing/2014/main" id="{55D3F037-F14E-D2CB-C9D4-F5AABB65C82B}"/>
              </a:ext>
            </a:extLst>
          </p:cNvPr>
          <p:cNvPicPr>
            <a:picLocks noChangeAspect="1"/>
          </p:cNvPicPr>
          <p:nvPr/>
        </p:nvPicPr>
        <p:blipFill>
          <a:blip r:embed="rId2">
            <a:extLst>
              <a:ext uri="{28A0092B-C50C-407E-A947-70E740481C1C}">
                <a14:useLocalDpi xmlns:a14="http://schemas.microsoft.com/office/drawing/2010/main" val="0"/>
              </a:ext>
            </a:extLst>
          </a:blip>
          <a:srcRect l="10382" t="11926" r="153" b="110"/>
          <a:stretch/>
        </p:blipFill>
        <p:spPr>
          <a:xfrm>
            <a:off x="647699" y="1603208"/>
            <a:ext cx="5570621" cy="4474744"/>
          </a:xfrm>
          <a:prstGeom prst="rect">
            <a:avLst/>
          </a:prstGeom>
        </p:spPr>
      </p:pic>
      <p:pic>
        <p:nvPicPr>
          <p:cNvPr id="5" name="Graphic 4">
            <a:extLst>
              <a:ext uri="{FF2B5EF4-FFF2-40B4-BE49-F238E27FC236}">
                <a16:creationId xmlns:a16="http://schemas.microsoft.com/office/drawing/2014/main" id="{2FF68798-B49D-2B74-0F99-B836CB10196F}"/>
              </a:ext>
            </a:extLst>
          </p:cNvPr>
          <p:cNvPicPr>
            <a:picLocks noChangeAspect="1"/>
          </p:cNvPicPr>
          <p:nvPr/>
        </p:nvPicPr>
        <p:blipFill>
          <a:blip r:embed="rId3">
            <a:extLst>
              <a:ext uri="{96DAC541-7B7A-43D3-8B79-37D633B846F1}">
                <asvg:svgBlip xmlns:asvg="http://schemas.microsoft.com/office/drawing/2016/SVG/main" r:embed="rId4"/>
              </a:ext>
            </a:extLst>
          </a:blip>
          <a:srcRect b="25921"/>
          <a:stretch/>
        </p:blipFill>
        <p:spPr>
          <a:xfrm>
            <a:off x="6448364" y="2528777"/>
            <a:ext cx="5291667" cy="2642078"/>
          </a:xfrm>
          <a:prstGeom prst="rect">
            <a:avLst/>
          </a:prstGeom>
        </p:spPr>
      </p:pic>
    </p:spTree>
    <p:extLst>
      <p:ext uri="{BB962C8B-B14F-4D97-AF65-F5344CB8AC3E}">
        <p14:creationId xmlns:p14="http://schemas.microsoft.com/office/powerpoint/2010/main" val="32237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C2EB1-6074-B8EE-F0D9-C815176B4C4C}"/>
              </a:ext>
            </a:extLst>
          </p:cNvPr>
          <p:cNvSpPr>
            <a:spLocks noGrp="1"/>
          </p:cNvSpPr>
          <p:nvPr>
            <p:ph type="title"/>
          </p:nvPr>
        </p:nvSpPr>
        <p:spPr>
          <a:xfrm>
            <a:off x="838200" y="603723"/>
            <a:ext cx="10515600" cy="1325563"/>
          </a:xfrm>
        </p:spPr>
        <p:txBody>
          <a:bodyPr>
            <a:normAutofit/>
          </a:bodyPr>
          <a:lstStyle/>
          <a:p>
            <a:r>
              <a:rPr lang="en-US" b="1" u="sng" dirty="0"/>
              <a:t>CHANGES</a:t>
            </a:r>
          </a:p>
        </p:txBody>
      </p:sp>
      <p:sp>
        <p:nvSpPr>
          <p:cNvPr id="3" name="Content Placeholder 2">
            <a:extLst>
              <a:ext uri="{FF2B5EF4-FFF2-40B4-BE49-F238E27FC236}">
                <a16:creationId xmlns:a16="http://schemas.microsoft.com/office/drawing/2014/main" id="{23204746-760A-38F3-98FB-868AAD186EDF}"/>
              </a:ext>
            </a:extLst>
          </p:cNvPr>
          <p:cNvSpPr>
            <a:spLocks noGrp="1"/>
          </p:cNvSpPr>
          <p:nvPr>
            <p:ph sz="half" idx="1"/>
          </p:nvPr>
        </p:nvSpPr>
        <p:spPr>
          <a:xfrm>
            <a:off x="838200" y="2177456"/>
            <a:ext cx="5097780" cy="3795748"/>
          </a:xfrm>
        </p:spPr>
        <p:txBody>
          <a:bodyPr>
            <a:normAutofit/>
          </a:bodyPr>
          <a:lstStyle/>
          <a:p>
            <a:r>
              <a:rPr lang="en-US" sz="3000" dirty="0"/>
              <a:t>Communication Policy</a:t>
            </a:r>
          </a:p>
          <a:p>
            <a:r>
              <a:rPr lang="en-US" sz="3000" dirty="0"/>
              <a:t>Authorized Signatory</a:t>
            </a:r>
          </a:p>
          <a:p>
            <a:r>
              <a:rPr lang="en-US" sz="3000" b="1" dirty="0"/>
              <a:t>Multiple Building Election</a:t>
            </a:r>
          </a:p>
          <a:p>
            <a:r>
              <a:rPr lang="en-US" sz="3000" b="1" dirty="0"/>
              <a:t>AOC accessible via COL</a:t>
            </a:r>
          </a:p>
          <a:p>
            <a:r>
              <a:rPr lang="en-US" sz="3000" b="1" dirty="0"/>
              <a:t>E-docs via COL</a:t>
            </a:r>
          </a:p>
          <a:p>
            <a:r>
              <a:rPr lang="en-US" sz="3000" b="1" dirty="0"/>
              <a:t>CMP Guide</a:t>
            </a:r>
          </a:p>
        </p:txBody>
      </p:sp>
      <p:sp>
        <p:nvSpPr>
          <p:cNvPr id="4" name="Content Placeholder 3">
            <a:extLst>
              <a:ext uri="{FF2B5EF4-FFF2-40B4-BE49-F238E27FC236}">
                <a16:creationId xmlns:a16="http://schemas.microsoft.com/office/drawing/2014/main" id="{6833A43D-5CEC-19E5-DBE9-C7B9EEFA0628}"/>
              </a:ext>
            </a:extLst>
          </p:cNvPr>
          <p:cNvSpPr>
            <a:spLocks noGrp="1"/>
          </p:cNvSpPr>
          <p:nvPr>
            <p:ph sz="half" idx="2"/>
          </p:nvPr>
        </p:nvSpPr>
        <p:spPr>
          <a:xfrm>
            <a:off x="6256020" y="2177456"/>
            <a:ext cx="5097780" cy="3795748"/>
          </a:xfrm>
        </p:spPr>
        <p:txBody>
          <a:bodyPr>
            <a:noAutofit/>
          </a:bodyPr>
          <a:lstStyle/>
          <a:p>
            <a:r>
              <a:rPr lang="en-US" sz="2600" dirty="0">
                <a:hlinkClick r:id="rId2"/>
              </a:rPr>
              <a:t>Compliance.htc@mshc.com</a:t>
            </a:r>
            <a:endParaRPr lang="en-US" sz="2600" dirty="0"/>
          </a:p>
          <a:p>
            <a:r>
              <a:rPr lang="en-US" sz="2600" dirty="0"/>
              <a:t>PPOC = Management POC</a:t>
            </a:r>
          </a:p>
          <a:p>
            <a:r>
              <a:rPr lang="en-US" sz="2600" dirty="0"/>
              <a:t>At the time of Initial Status Report</a:t>
            </a:r>
          </a:p>
          <a:p>
            <a:r>
              <a:rPr lang="en-US" sz="2600" dirty="0"/>
              <a:t>Uploads of report parts via COL</a:t>
            </a:r>
          </a:p>
          <a:p>
            <a:r>
              <a:rPr lang="en-US" sz="2600" dirty="0"/>
              <a:t>Correspondence &amp; uploads</a:t>
            </a:r>
          </a:p>
          <a:p>
            <a:r>
              <a:rPr lang="en-US" sz="2600" dirty="0"/>
              <a:t>Guidebook of compliance monitoring with focus on state-specific guidelines</a:t>
            </a:r>
          </a:p>
        </p:txBody>
      </p:sp>
    </p:spTree>
    <p:extLst>
      <p:ext uri="{BB962C8B-B14F-4D97-AF65-F5344CB8AC3E}">
        <p14:creationId xmlns:p14="http://schemas.microsoft.com/office/powerpoint/2010/main" val="13499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down)">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down)">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down)">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down)">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wipe(down)">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AB6B92-08FE-2413-D860-3C4EB1DA26D6}"/>
              </a:ext>
            </a:extLst>
          </p:cNvPr>
          <p:cNvSpPr txBox="1"/>
          <p:nvPr/>
        </p:nvSpPr>
        <p:spPr>
          <a:xfrm>
            <a:off x="2032000" y="956577"/>
            <a:ext cx="8534400" cy="5816977"/>
          </a:xfrm>
          <a:prstGeom prst="rect">
            <a:avLst/>
          </a:prstGeom>
          <a:noFill/>
        </p:spPr>
        <p:txBody>
          <a:bodyPr wrap="square">
            <a:spAutoFit/>
          </a:bodyPr>
          <a:lstStyle/>
          <a:p>
            <a:pPr>
              <a:buNone/>
            </a:pPr>
            <a:r>
              <a:rPr lang="en-US" sz="2800" b="1" dirty="0"/>
              <a:t>C</a:t>
            </a:r>
            <a:r>
              <a:rPr lang="en-US" sz="2800" dirty="0"/>
              <a:t>onformity with regulations ensures fairness and equity.</a:t>
            </a:r>
            <a:br>
              <a:rPr lang="en-US" sz="2800" dirty="0"/>
            </a:br>
            <a:r>
              <a:rPr lang="en-US" sz="2800" b="1" dirty="0"/>
              <a:t>H</a:t>
            </a:r>
            <a:r>
              <a:rPr lang="en-US" sz="2800" dirty="0"/>
              <a:t>olding developers accountable for affordable housing standards.</a:t>
            </a:r>
            <a:br>
              <a:rPr lang="en-US" sz="2800" dirty="0"/>
            </a:br>
            <a:r>
              <a:rPr lang="en-US" sz="2800" b="1" dirty="0"/>
              <a:t>A</a:t>
            </a:r>
            <a:r>
              <a:rPr lang="en-US" sz="2800" dirty="0"/>
              <a:t>ssessing eligibility and financial integrity of tenants and projects.</a:t>
            </a:r>
            <a:br>
              <a:rPr lang="en-US" sz="2800" dirty="0"/>
            </a:br>
            <a:r>
              <a:rPr lang="en-US" sz="2800" b="1" dirty="0"/>
              <a:t>N</a:t>
            </a:r>
            <a:r>
              <a:rPr lang="en-US" sz="2800" dirty="0"/>
              <a:t>avigating complex rules to maintain program integrity.</a:t>
            </a:r>
            <a:br>
              <a:rPr lang="en-US" sz="2800" dirty="0"/>
            </a:br>
            <a:r>
              <a:rPr lang="en-US" sz="2800" b="1" dirty="0"/>
              <a:t>G</a:t>
            </a:r>
            <a:r>
              <a:rPr lang="en-US" sz="2800" dirty="0"/>
              <a:t>uaranteeing transparency and documentation throughout.</a:t>
            </a:r>
            <a:br>
              <a:rPr lang="en-US" sz="2800" dirty="0"/>
            </a:br>
            <a:r>
              <a:rPr lang="en-US" sz="2800" b="1" dirty="0"/>
              <a:t>E</a:t>
            </a:r>
            <a:r>
              <a:rPr lang="en-US" sz="2800" dirty="0"/>
              <a:t>nhancing the sustainability of affordable housing initiatives.</a:t>
            </a:r>
          </a:p>
          <a:p>
            <a:r>
              <a:rPr lang="en-US" b="1" dirty="0"/>
              <a:t>This acrostic underscores key aspects of LIHTC Compliance, focusing on fairness, accountability, and transparency in the process.</a:t>
            </a:r>
          </a:p>
        </p:txBody>
      </p:sp>
    </p:spTree>
    <p:extLst>
      <p:ext uri="{BB962C8B-B14F-4D97-AF65-F5344CB8AC3E}">
        <p14:creationId xmlns:p14="http://schemas.microsoft.com/office/powerpoint/2010/main" val="77103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6CD68-5B36-DED1-AE77-EAF248B85C14}"/>
              </a:ext>
            </a:extLst>
          </p:cNvPr>
          <p:cNvSpPr>
            <a:spLocks noGrp="1"/>
          </p:cNvSpPr>
          <p:nvPr>
            <p:ph idx="1"/>
          </p:nvPr>
        </p:nvSpPr>
        <p:spPr>
          <a:xfrm>
            <a:off x="838200" y="1318368"/>
            <a:ext cx="10515600" cy="4768395"/>
          </a:xfrm>
        </p:spPr>
        <p:txBody>
          <a:bodyPr/>
          <a:lstStyle/>
          <a:p>
            <a:pPr>
              <a:buNone/>
            </a:pPr>
            <a:r>
              <a:rPr lang="en-US" b="1" dirty="0"/>
              <a:t>  C</a:t>
            </a:r>
            <a:r>
              <a:rPr lang="en-US" dirty="0"/>
              <a:t>ommunity growth fostered through investment.</a:t>
            </a:r>
            <a:br>
              <a:rPr lang="en-US" dirty="0"/>
            </a:br>
            <a:r>
              <a:rPr lang="en-US" b="1" dirty="0"/>
              <a:t>H</a:t>
            </a:r>
            <a:r>
              <a:rPr lang="en-US" dirty="0"/>
              <a:t>elping families find safe, affordable homes.</a:t>
            </a:r>
            <a:br>
              <a:rPr lang="en-US" dirty="0"/>
            </a:br>
            <a:r>
              <a:rPr lang="en-US" b="1" dirty="0"/>
              <a:t>A</a:t>
            </a:r>
            <a:r>
              <a:rPr lang="en-US" dirty="0"/>
              <a:t>ccess to quality housing for all income levels.</a:t>
            </a:r>
            <a:br>
              <a:rPr lang="en-US" dirty="0"/>
            </a:br>
            <a:r>
              <a:rPr lang="en-US" b="1" dirty="0"/>
              <a:t>N</a:t>
            </a:r>
            <a:r>
              <a:rPr lang="en-US" dirty="0"/>
              <a:t>urturing neighborhoods with sustainable development.</a:t>
            </a:r>
            <a:br>
              <a:rPr lang="en-US" dirty="0"/>
            </a:br>
            <a:r>
              <a:rPr lang="en-US" b="1" dirty="0"/>
              <a:t>G</a:t>
            </a:r>
            <a:r>
              <a:rPr lang="en-US" dirty="0"/>
              <a:t>enerating opportunities for long-term stability.</a:t>
            </a:r>
            <a:br>
              <a:rPr lang="en-US" dirty="0"/>
            </a:br>
            <a:r>
              <a:rPr lang="en-US" b="1" dirty="0"/>
              <a:t>E</a:t>
            </a:r>
            <a:r>
              <a:rPr lang="en-US" dirty="0"/>
              <a:t>mpowering residents with a foundation for success.</a:t>
            </a:r>
          </a:p>
          <a:p>
            <a:pPr>
              <a:buNone/>
            </a:pPr>
            <a:endParaRPr lang="en-US" dirty="0"/>
          </a:p>
          <a:p>
            <a:r>
              <a:rPr lang="en-US" sz="3000" dirty="0"/>
              <a:t>This acrostic highlights the impact of the Low-Income Housing Tax Credit (LIHTC) program on affordable housing and the broader community.</a:t>
            </a:r>
          </a:p>
          <a:p>
            <a:endParaRPr lang="en-US" dirty="0"/>
          </a:p>
        </p:txBody>
      </p:sp>
    </p:spTree>
    <p:extLst>
      <p:ext uri="{BB962C8B-B14F-4D97-AF65-F5344CB8AC3E}">
        <p14:creationId xmlns:p14="http://schemas.microsoft.com/office/powerpoint/2010/main" val="373079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658A-BC29-A2C7-BE4C-6277A6C7672E}"/>
              </a:ext>
            </a:extLst>
          </p:cNvPr>
          <p:cNvSpPr>
            <a:spLocks noGrp="1"/>
          </p:cNvSpPr>
          <p:nvPr>
            <p:ph type="title"/>
          </p:nvPr>
        </p:nvSpPr>
        <p:spPr>
          <a:xfrm>
            <a:off x="341745" y="962608"/>
            <a:ext cx="11674763" cy="1325563"/>
          </a:xfrm>
        </p:spPr>
        <p:txBody>
          <a:bodyPr>
            <a:noAutofit/>
          </a:bodyPr>
          <a:lstStyle/>
          <a:p>
            <a:pPr algn="ctr"/>
            <a:r>
              <a:rPr lang="en-US" sz="8000" b="1" dirty="0"/>
              <a:t>Compliance Essentials</a:t>
            </a:r>
          </a:p>
        </p:txBody>
      </p:sp>
      <p:sp>
        <p:nvSpPr>
          <p:cNvPr id="3" name="TextBox 2">
            <a:extLst>
              <a:ext uri="{FF2B5EF4-FFF2-40B4-BE49-F238E27FC236}">
                <a16:creationId xmlns:a16="http://schemas.microsoft.com/office/drawing/2014/main" id="{E2CB2C4B-C173-7493-F1B1-882664FDB1E5}"/>
              </a:ext>
            </a:extLst>
          </p:cNvPr>
          <p:cNvSpPr txBox="1"/>
          <p:nvPr/>
        </p:nvSpPr>
        <p:spPr>
          <a:xfrm>
            <a:off x="674255" y="3048000"/>
            <a:ext cx="11074400" cy="2215991"/>
          </a:xfrm>
          <a:prstGeom prst="rect">
            <a:avLst/>
          </a:prstGeom>
          <a:noFill/>
        </p:spPr>
        <p:txBody>
          <a:bodyPr wrap="square" rtlCol="0">
            <a:spAutoFit/>
          </a:bodyPr>
          <a:lstStyle/>
          <a:p>
            <a:pPr algn="ctr"/>
            <a:r>
              <a:rPr lang="en-US" sz="6600" b="1" dirty="0"/>
              <a:t>The Only Thing Constant Is </a:t>
            </a:r>
            <a:r>
              <a:rPr lang="en-US" sz="7200" b="1" i="1" dirty="0">
                <a:latin typeface="Baguet Script" panose="00000500000000000000" pitchFamily="2" charset="0"/>
              </a:rPr>
              <a:t>Change.</a:t>
            </a:r>
          </a:p>
        </p:txBody>
      </p:sp>
    </p:spTree>
    <p:extLst>
      <p:ext uri="{BB962C8B-B14F-4D97-AF65-F5344CB8AC3E}">
        <p14:creationId xmlns:p14="http://schemas.microsoft.com/office/powerpoint/2010/main" val="49154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1F2557-3B4B-370B-867B-A5E15230E677}"/>
              </a:ext>
            </a:extLst>
          </p:cNvPr>
          <p:cNvSpPr txBox="1"/>
          <p:nvPr/>
        </p:nvSpPr>
        <p:spPr>
          <a:xfrm>
            <a:off x="1256145" y="1113641"/>
            <a:ext cx="10169237" cy="5570756"/>
          </a:xfrm>
          <a:prstGeom prst="rect">
            <a:avLst/>
          </a:prstGeom>
          <a:noFill/>
        </p:spPr>
        <p:txBody>
          <a:bodyPr wrap="square">
            <a:spAutoFit/>
          </a:bodyPr>
          <a:lstStyle/>
          <a:p>
            <a:pPr>
              <a:buNone/>
            </a:pPr>
            <a:r>
              <a:rPr lang="en-US" sz="3000" b="1" dirty="0"/>
              <a:t>C</a:t>
            </a:r>
            <a:r>
              <a:rPr lang="en-US" sz="2800" dirty="0"/>
              <a:t>ompliance with federal and state housing regulations.</a:t>
            </a:r>
            <a:br>
              <a:rPr lang="en-US" sz="2800" dirty="0"/>
            </a:br>
            <a:r>
              <a:rPr lang="en-US" sz="3000" b="1" dirty="0"/>
              <a:t>O</a:t>
            </a:r>
            <a:r>
              <a:rPr lang="en-US" sz="2800" dirty="0"/>
              <a:t>ngoing monitoring to ensure program integrity.</a:t>
            </a:r>
            <a:br>
              <a:rPr lang="en-US" sz="2800" dirty="0"/>
            </a:br>
            <a:r>
              <a:rPr lang="en-US" sz="3000" b="1" dirty="0"/>
              <a:t>N</a:t>
            </a:r>
            <a:r>
              <a:rPr lang="en-US" sz="2800" dirty="0"/>
              <a:t>avigating complex rules to maintain affordable housing standards.</a:t>
            </a:r>
            <a:br>
              <a:rPr lang="en-US" sz="2800" dirty="0"/>
            </a:br>
            <a:r>
              <a:rPr lang="en-US" sz="3000" b="1" dirty="0"/>
              <a:t>S</a:t>
            </a:r>
            <a:r>
              <a:rPr lang="en-US" sz="2800" dirty="0"/>
              <a:t>trict documentation and reporting requirements.</a:t>
            </a:r>
            <a:br>
              <a:rPr lang="en-US" sz="2800" dirty="0"/>
            </a:br>
            <a:r>
              <a:rPr lang="en-US" sz="3000" b="1" dirty="0"/>
              <a:t>T</a:t>
            </a:r>
            <a:r>
              <a:rPr lang="en-US" sz="2800" dirty="0"/>
              <a:t>ransparency in financial practices and tenant eligibility.</a:t>
            </a:r>
            <a:br>
              <a:rPr lang="en-US" sz="2800" dirty="0"/>
            </a:br>
            <a:r>
              <a:rPr lang="en-US" sz="3000" b="1" dirty="0"/>
              <a:t>A</a:t>
            </a:r>
            <a:r>
              <a:rPr lang="en-US" sz="2800" dirty="0"/>
              <a:t>ssessing each project for long-term viability and fairness.</a:t>
            </a:r>
            <a:br>
              <a:rPr lang="en-US" sz="2800" dirty="0"/>
            </a:br>
            <a:r>
              <a:rPr lang="en-US" sz="3000" b="1" dirty="0"/>
              <a:t>N</a:t>
            </a:r>
            <a:r>
              <a:rPr lang="en-US" sz="2800" dirty="0"/>
              <a:t>urturing trust between developers, tenants, and regulatory bodies.</a:t>
            </a:r>
            <a:br>
              <a:rPr lang="en-US" sz="2800" dirty="0"/>
            </a:br>
            <a:r>
              <a:rPr lang="en-US" sz="3000" b="1" dirty="0"/>
              <a:t>T</a:t>
            </a:r>
            <a:r>
              <a:rPr lang="en-US" sz="2800" dirty="0"/>
              <a:t>imely adherence to all regulatory deadlines and requirements.</a:t>
            </a:r>
          </a:p>
          <a:p>
            <a:endParaRPr lang="en-US" sz="2000" b="1" dirty="0"/>
          </a:p>
          <a:p>
            <a:r>
              <a:rPr lang="en-US" sz="2000" b="1" dirty="0"/>
              <a:t>This acrostic emphasizes the continuous and consistent effort needed to ensure compliance with LIHTC standards and regulations.</a:t>
            </a:r>
          </a:p>
        </p:txBody>
      </p:sp>
    </p:spTree>
    <p:extLst>
      <p:ext uri="{BB962C8B-B14F-4D97-AF65-F5344CB8AC3E}">
        <p14:creationId xmlns:p14="http://schemas.microsoft.com/office/powerpoint/2010/main" val="117251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BF30-D529-8E9C-05D0-458490A39A39}"/>
              </a:ext>
            </a:extLst>
          </p:cNvPr>
          <p:cNvSpPr>
            <a:spLocks noGrp="1"/>
          </p:cNvSpPr>
          <p:nvPr>
            <p:ph type="ctrTitle"/>
          </p:nvPr>
        </p:nvSpPr>
        <p:spPr/>
        <p:txBody>
          <a:bodyPr>
            <a:normAutofit/>
          </a:bodyPr>
          <a:lstStyle/>
          <a:p>
            <a:pPr algn="l"/>
            <a:r>
              <a:rPr lang="en-US" sz="7200" b="1" dirty="0">
                <a:latin typeface="Baguet Script" panose="00000500000000000000" pitchFamily="2" charset="0"/>
              </a:rPr>
              <a:t>Change:</a:t>
            </a:r>
          </a:p>
        </p:txBody>
      </p:sp>
      <p:sp>
        <p:nvSpPr>
          <p:cNvPr id="3" name="Subtitle 2">
            <a:extLst>
              <a:ext uri="{FF2B5EF4-FFF2-40B4-BE49-F238E27FC236}">
                <a16:creationId xmlns:a16="http://schemas.microsoft.com/office/drawing/2014/main" id="{D0A6BA1D-37FB-7E46-0A22-0EB53FEC6E52}"/>
              </a:ext>
            </a:extLst>
          </p:cNvPr>
          <p:cNvSpPr>
            <a:spLocks noGrp="1"/>
          </p:cNvSpPr>
          <p:nvPr>
            <p:ph type="subTitle" idx="1"/>
          </p:nvPr>
        </p:nvSpPr>
        <p:spPr/>
        <p:txBody>
          <a:bodyPr>
            <a:normAutofit/>
          </a:bodyPr>
          <a:lstStyle/>
          <a:p>
            <a:r>
              <a:rPr lang="en-US" sz="4400" b="0" i="0" dirty="0">
                <a:solidFill>
                  <a:srgbClr val="1F1F1F"/>
                </a:solidFill>
                <a:effectLst/>
                <a:latin typeface="Google Sans"/>
              </a:rPr>
              <a:t>To make something </a:t>
            </a:r>
            <a:r>
              <a:rPr lang="en-US" sz="4400" b="0" i="1" dirty="0">
                <a:solidFill>
                  <a:srgbClr val="1F1F1F"/>
                </a:solidFill>
                <a:effectLst/>
                <a:latin typeface="Google Sans"/>
              </a:rPr>
              <a:t>different</a:t>
            </a:r>
            <a:r>
              <a:rPr lang="en-US" sz="4400" b="0" i="0" dirty="0">
                <a:solidFill>
                  <a:srgbClr val="1F1F1F"/>
                </a:solidFill>
                <a:effectLst/>
                <a:latin typeface="Google Sans"/>
              </a:rPr>
              <a:t>; alter or </a:t>
            </a:r>
            <a:r>
              <a:rPr lang="en-US" sz="4400" b="0" i="0" dirty="0">
                <a:solidFill>
                  <a:srgbClr val="1F1F1F"/>
                </a:solidFill>
                <a:effectLst/>
                <a:latin typeface="Harlow Solid Italic" panose="04030604020F02020D02" pitchFamily="82" charset="0"/>
              </a:rPr>
              <a:t>modify</a:t>
            </a:r>
            <a:r>
              <a:rPr lang="en-US" sz="4400" b="0" i="0" dirty="0">
                <a:solidFill>
                  <a:srgbClr val="1F1F1F"/>
                </a:solidFill>
                <a:effectLst/>
                <a:latin typeface="Google Sans"/>
              </a:rPr>
              <a:t>.</a:t>
            </a:r>
            <a:endParaRPr lang="en-US" sz="4400" dirty="0"/>
          </a:p>
        </p:txBody>
      </p:sp>
    </p:spTree>
    <p:extLst>
      <p:ext uri="{BB962C8B-B14F-4D97-AF65-F5344CB8AC3E}">
        <p14:creationId xmlns:p14="http://schemas.microsoft.com/office/powerpoint/2010/main" val="142595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D80D-6AA3-427F-6032-4913E8A5C000}"/>
              </a:ext>
            </a:extLst>
          </p:cNvPr>
          <p:cNvSpPr>
            <a:spLocks noGrp="1"/>
          </p:cNvSpPr>
          <p:nvPr>
            <p:ph type="title"/>
          </p:nvPr>
        </p:nvSpPr>
        <p:spPr>
          <a:xfrm>
            <a:off x="764309" y="1849299"/>
            <a:ext cx="10515600" cy="5096447"/>
          </a:xfrm>
        </p:spPr>
        <p:txBody>
          <a:bodyPr>
            <a:normAutofit fontScale="90000"/>
          </a:bodyPr>
          <a:lstStyle/>
          <a:p>
            <a:r>
              <a:rPr lang="en-US" sz="6000" b="1" dirty="0"/>
              <a:t>Certification Portal (COL)</a:t>
            </a:r>
            <a:br>
              <a:rPr lang="en-US" dirty="0"/>
            </a:br>
            <a:br>
              <a:rPr lang="en-US" dirty="0"/>
            </a:br>
            <a:r>
              <a:rPr lang="en-US" sz="3300" dirty="0"/>
              <a:t>The portal will be utilized more efficiently moving forward. </a:t>
            </a:r>
            <a:br>
              <a:rPr lang="en-US" sz="3300" dirty="0"/>
            </a:br>
            <a:br>
              <a:rPr lang="en-US" sz="3300" dirty="0"/>
            </a:br>
            <a:r>
              <a:rPr lang="en-US" sz="3300" dirty="0"/>
              <a:t>The 2025 AOC will be posted as a template in COL for accessibility and completion. </a:t>
            </a:r>
            <a:br>
              <a:rPr lang="en-US" sz="3300" dirty="0"/>
            </a:br>
            <a:br>
              <a:rPr lang="en-US" sz="3300" dirty="0"/>
            </a:br>
            <a:r>
              <a:rPr lang="en-US" sz="3300" dirty="0"/>
              <a:t>Your reports will be submitted to MHC via file upload in COL.</a:t>
            </a:r>
            <a:br>
              <a:rPr lang="en-US" sz="3300" dirty="0"/>
            </a:br>
            <a:br>
              <a:rPr lang="en-US" sz="3300" dirty="0"/>
            </a:br>
            <a:r>
              <a:rPr lang="en-US" sz="3300" dirty="0"/>
              <a:t>Correspondence from MHC to owners &amp; management will be uploaded for your view</a:t>
            </a:r>
            <a:br>
              <a:rPr lang="en-US" dirty="0"/>
            </a:br>
            <a:br>
              <a:rPr lang="en-US" dirty="0"/>
            </a:br>
            <a:endParaRPr lang="en-US" dirty="0"/>
          </a:p>
        </p:txBody>
      </p:sp>
    </p:spTree>
    <p:extLst>
      <p:ext uri="{BB962C8B-B14F-4D97-AF65-F5344CB8AC3E}">
        <p14:creationId xmlns:p14="http://schemas.microsoft.com/office/powerpoint/2010/main" val="347286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28C4B6-29A4-1BE7-5E99-FAFFCFD83A81}"/>
              </a:ext>
            </a:extLst>
          </p:cNvPr>
          <p:cNvPicPr>
            <a:picLocks noChangeAspect="1"/>
          </p:cNvPicPr>
          <p:nvPr/>
        </p:nvPicPr>
        <p:blipFill>
          <a:blip r:embed="rId2">
            <a:alphaModFix amt="50000"/>
          </a:blip>
          <a:srcRect l="1333"/>
          <a:stretch/>
        </p:blipFill>
        <p:spPr>
          <a:xfrm>
            <a:off x="20" y="-1"/>
            <a:ext cx="12191980" cy="6857999"/>
          </a:xfrm>
          <a:prstGeom prst="rect">
            <a:avLst/>
          </a:prstGeom>
        </p:spPr>
      </p:pic>
    </p:spTree>
    <p:extLst>
      <p:ext uri="{BB962C8B-B14F-4D97-AF65-F5344CB8AC3E}">
        <p14:creationId xmlns:p14="http://schemas.microsoft.com/office/powerpoint/2010/main" val="3134111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79E06-5C1D-B265-F10D-0420E7D79D00}"/>
              </a:ext>
            </a:extLst>
          </p:cNvPr>
          <p:cNvPicPr>
            <a:picLocks noChangeAspect="1"/>
          </p:cNvPicPr>
          <p:nvPr/>
        </p:nvPicPr>
        <p:blipFill>
          <a:blip r:embed="rId3"/>
          <a:stretch>
            <a:fillRect/>
          </a:stretch>
        </p:blipFill>
        <p:spPr>
          <a:xfrm>
            <a:off x="5615576" y="1047451"/>
            <a:ext cx="6007409" cy="5810549"/>
          </a:xfrm>
          <a:prstGeom prst="rect">
            <a:avLst/>
          </a:prstGeom>
        </p:spPr>
      </p:pic>
      <p:sp>
        <p:nvSpPr>
          <p:cNvPr id="4" name="TextBox 3">
            <a:extLst>
              <a:ext uri="{FF2B5EF4-FFF2-40B4-BE49-F238E27FC236}">
                <a16:creationId xmlns:a16="http://schemas.microsoft.com/office/drawing/2014/main" id="{4961D42F-C593-237B-64A6-89662002A6F2}"/>
              </a:ext>
            </a:extLst>
          </p:cNvPr>
          <p:cNvSpPr txBox="1"/>
          <p:nvPr/>
        </p:nvSpPr>
        <p:spPr>
          <a:xfrm>
            <a:off x="435162" y="1251985"/>
            <a:ext cx="4791919" cy="5401479"/>
          </a:xfrm>
          <a:prstGeom prst="rect">
            <a:avLst/>
          </a:prstGeom>
          <a:noFill/>
        </p:spPr>
        <p:txBody>
          <a:bodyPr wrap="square" rtlCol="0">
            <a:spAutoFit/>
          </a:bodyPr>
          <a:lstStyle/>
          <a:p>
            <a:pPr algn="l"/>
            <a:r>
              <a:rPr lang="en-US" sz="2300" b="0" i="0" u="none" strike="noStrike" baseline="0" dirty="0">
                <a:latin typeface="Calibri" panose="020F0502020204030204" pitchFamily="34" charset="0"/>
              </a:rPr>
              <a:t>This manual has been designed to provide basic familiarity with the functionality of</a:t>
            </a:r>
          </a:p>
          <a:p>
            <a:pPr algn="l"/>
            <a:r>
              <a:rPr lang="en-US" sz="2300" b="0" i="0" u="none" strike="noStrike" baseline="0" dirty="0">
                <a:latin typeface="Calibri" panose="020F0502020204030204" pitchFamily="34" charset="0"/>
              </a:rPr>
              <a:t>Certification Portal, showing capabilities and to aid the user in all facets of the system’s</a:t>
            </a:r>
          </a:p>
          <a:p>
            <a:pPr algn="l"/>
            <a:r>
              <a:rPr lang="en-US" sz="2300" b="0" i="0" u="none" strike="noStrike" baseline="0" dirty="0">
                <a:latin typeface="Calibri" panose="020F0502020204030204" pitchFamily="34" charset="0"/>
              </a:rPr>
              <a:t>procedures and screen entry.</a:t>
            </a:r>
          </a:p>
          <a:p>
            <a:pPr algn="l"/>
            <a:r>
              <a:rPr lang="en-US" sz="2300" b="0" i="0" u="none" strike="noStrike" baseline="0" dirty="0">
                <a:latin typeface="SegoeUISymbol"/>
              </a:rPr>
              <a:t>✓ </a:t>
            </a:r>
            <a:r>
              <a:rPr lang="en-US" sz="2300" b="1" i="0" u="none" strike="noStrike" baseline="0" dirty="0">
                <a:latin typeface="Calibri-Bold"/>
              </a:rPr>
              <a:t>Dashboard</a:t>
            </a:r>
            <a:r>
              <a:rPr lang="en-US" sz="2300" b="0" i="0" u="none" strike="noStrike" baseline="0" dirty="0">
                <a:latin typeface="Calibri" panose="020F0502020204030204" pitchFamily="34" charset="0"/>
              </a:rPr>
              <a:t>:</a:t>
            </a:r>
          </a:p>
          <a:p>
            <a:pPr algn="l"/>
            <a:r>
              <a:rPr lang="en-US" sz="2300" b="0" i="0" u="none" strike="noStrike" baseline="0" dirty="0">
                <a:latin typeface="Calibri" panose="020F0502020204030204" pitchFamily="34" charset="0"/>
              </a:rPr>
              <a:t>A comprehensive dashboard provides an overview of projects and processes.</a:t>
            </a:r>
          </a:p>
          <a:p>
            <a:pPr algn="l"/>
            <a:r>
              <a:rPr lang="en-US" sz="2300" b="0" i="0" u="none" strike="noStrike" baseline="0" dirty="0">
                <a:latin typeface="SegoeUISymbol"/>
              </a:rPr>
              <a:t>✓ </a:t>
            </a:r>
            <a:r>
              <a:rPr lang="en-US" sz="2300" b="1" i="0" u="none" strike="noStrike" baseline="0" dirty="0">
                <a:latin typeface="Calibri-Bold"/>
              </a:rPr>
              <a:t>Document Repository</a:t>
            </a:r>
            <a:r>
              <a:rPr lang="en-US" sz="2300" b="0" i="0" u="none" strike="noStrike" baseline="0" dirty="0">
                <a:latin typeface="Calibri" panose="020F0502020204030204" pitchFamily="34" charset="0"/>
              </a:rPr>
              <a:t>: A secure location where users can access, view, and download</a:t>
            </a:r>
          </a:p>
          <a:p>
            <a:pPr algn="l"/>
            <a:r>
              <a:rPr lang="en-US" sz="2300" b="0" i="0" u="none" strike="noStrike" baseline="0" dirty="0">
                <a:latin typeface="Calibri" panose="020F0502020204030204" pitchFamily="34" charset="0"/>
              </a:rPr>
              <a:t>important documents that have been uploaded into the system.</a:t>
            </a:r>
            <a:endParaRPr lang="en-US" sz="2300" dirty="0"/>
          </a:p>
        </p:txBody>
      </p:sp>
    </p:spTree>
    <p:extLst>
      <p:ext uri="{BB962C8B-B14F-4D97-AF65-F5344CB8AC3E}">
        <p14:creationId xmlns:p14="http://schemas.microsoft.com/office/powerpoint/2010/main" val="188725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03CCB-DBC9-A05A-52AC-9B4130475BD0}"/>
              </a:ext>
            </a:extLst>
          </p:cNvPr>
          <p:cNvPicPr>
            <a:picLocks noChangeAspect="1"/>
          </p:cNvPicPr>
          <p:nvPr/>
        </p:nvPicPr>
        <p:blipFill>
          <a:blip r:embed="rId3"/>
          <a:stretch>
            <a:fillRect/>
          </a:stretch>
        </p:blipFill>
        <p:spPr>
          <a:xfrm>
            <a:off x="3462634" y="995423"/>
            <a:ext cx="5586267" cy="5862577"/>
          </a:xfrm>
          <a:prstGeom prst="rect">
            <a:avLst/>
          </a:prstGeom>
        </p:spPr>
      </p:pic>
    </p:spTree>
    <p:extLst>
      <p:ext uri="{BB962C8B-B14F-4D97-AF65-F5344CB8AC3E}">
        <p14:creationId xmlns:p14="http://schemas.microsoft.com/office/powerpoint/2010/main" val="121396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Isosceles Triangle 3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85490727-2DA2-CB57-5245-A833AD1F4B74}"/>
              </a:ext>
            </a:extLst>
          </p:cNvPr>
          <p:cNvGraphicFramePr>
            <a:graphicFrameLocks noGrp="1"/>
          </p:cNvGraphicFramePr>
          <p:nvPr>
            <p:extLst>
              <p:ext uri="{D42A27DB-BD31-4B8C-83A1-F6EECF244321}">
                <p14:modId xmlns:p14="http://schemas.microsoft.com/office/powerpoint/2010/main" val="2925812024"/>
              </p:ext>
            </p:extLst>
          </p:nvPr>
        </p:nvGraphicFramePr>
        <p:xfrm>
          <a:off x="1286295" y="643467"/>
          <a:ext cx="9619413" cy="5770892"/>
        </p:xfrm>
        <a:graphic>
          <a:graphicData uri="http://schemas.openxmlformats.org/drawingml/2006/table">
            <a:tbl>
              <a:tblPr firstRow="1" bandRow="1"/>
              <a:tblGrid>
                <a:gridCol w="562547">
                  <a:extLst>
                    <a:ext uri="{9D8B030D-6E8A-4147-A177-3AD203B41FA5}">
                      <a16:colId xmlns:a16="http://schemas.microsoft.com/office/drawing/2014/main" val="99690973"/>
                    </a:ext>
                  </a:extLst>
                </a:gridCol>
                <a:gridCol w="4269588">
                  <a:extLst>
                    <a:ext uri="{9D8B030D-6E8A-4147-A177-3AD203B41FA5}">
                      <a16:colId xmlns:a16="http://schemas.microsoft.com/office/drawing/2014/main" val="2650358675"/>
                    </a:ext>
                  </a:extLst>
                </a:gridCol>
                <a:gridCol w="1771759">
                  <a:extLst>
                    <a:ext uri="{9D8B030D-6E8A-4147-A177-3AD203B41FA5}">
                      <a16:colId xmlns:a16="http://schemas.microsoft.com/office/drawing/2014/main" val="3200521831"/>
                    </a:ext>
                  </a:extLst>
                </a:gridCol>
                <a:gridCol w="3015519">
                  <a:extLst>
                    <a:ext uri="{9D8B030D-6E8A-4147-A177-3AD203B41FA5}">
                      <a16:colId xmlns:a16="http://schemas.microsoft.com/office/drawing/2014/main" val="3151005651"/>
                    </a:ext>
                  </a:extLst>
                </a:gridCol>
              </a:tblGrid>
              <a:tr h="195729">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a:noFill/>
                    </a:lnR>
                    <a:lnT>
                      <a:noFill/>
                    </a:lnT>
                    <a:lnB>
                      <a:noFill/>
                    </a:lnB>
                    <a:noFill/>
                  </a:tcPr>
                </a:tc>
                <a:tc gridSpan="3">
                  <a:txBody>
                    <a:bodyPr/>
                    <a:lstStyle/>
                    <a:p>
                      <a:pPr algn="ctr" fontAlgn="b"/>
                      <a:r>
                        <a:rPr lang="en-US" sz="900" b="1" i="0" u="none" strike="noStrike">
                          <a:solidFill>
                            <a:srgbClr val="000000"/>
                          </a:solidFill>
                          <a:effectLst/>
                          <a:latin typeface="Verdana" panose="020B0604030504040204" pitchFamily="34" charset="0"/>
                        </a:rPr>
                        <a:t>MISSISSIPPI HOME CORPORATION</a:t>
                      </a:r>
                      <a:endParaRPr lang="en-US" sz="1400" b="0" i="0" u="none" strike="noStrike">
                        <a:effectLst/>
                        <a:latin typeface="Arial" panose="020B0604020202020204" pitchFamily="34" charset="0"/>
                      </a:endParaRPr>
                    </a:p>
                  </a:txBody>
                  <a:tcPr marL="32932" marR="32932" marT="16466" marB="16466">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8554527"/>
                  </a:ext>
                </a:extLst>
              </a:tr>
              <a:tr h="379532">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a:noFill/>
                    </a:lnR>
                    <a:lnT>
                      <a:noFill/>
                    </a:lnT>
                    <a:lnB>
                      <a:noFill/>
                    </a:lnB>
                    <a:noFill/>
                  </a:tcPr>
                </a:tc>
                <a:tc gridSpan="3">
                  <a:txBody>
                    <a:bodyPr/>
                    <a:lstStyle/>
                    <a:p>
                      <a:pPr algn="ctr" fontAlgn="b"/>
                      <a:r>
                        <a:rPr lang="en-US" sz="2100" b="0" i="0" u="none" strike="noStrike">
                          <a:solidFill>
                            <a:srgbClr val="FFFFFF"/>
                          </a:solidFill>
                          <a:effectLst/>
                          <a:latin typeface="Century Gothic" panose="020B0502020202020204" pitchFamily="34" charset="0"/>
                        </a:rPr>
                        <a:t>UTILITY ALLOWANCE REQUEST SUBMITTAL CHECKLIST  </a:t>
                      </a:r>
                      <a:endParaRPr lang="en-US" sz="1400" b="0" i="0" u="none" strike="noStrike">
                        <a:effectLst/>
                        <a:latin typeface="Arial" panose="020B0604020202020204" pitchFamily="34" charset="0"/>
                      </a:endParaRPr>
                    </a:p>
                  </a:txBody>
                  <a:tcPr marL="32932" marR="32932" marT="16466" marB="16466">
                    <a:lnL>
                      <a:noFill/>
                    </a:lnL>
                    <a:lnR>
                      <a:noFill/>
                    </a:lnR>
                    <a:lnT>
                      <a:noFill/>
                    </a:lnT>
                    <a:lnB>
                      <a:noFill/>
                    </a:lnB>
                    <a:solidFill>
                      <a:srgbClr val="0535B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7832948"/>
                  </a:ext>
                </a:extLst>
              </a:tr>
              <a:tr h="235115">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a:noFill/>
                    </a:lnR>
                    <a:lnT>
                      <a:noFill/>
                    </a:lnT>
                    <a:lnB>
                      <a:noFill/>
                    </a:lnB>
                    <a:noFill/>
                  </a:tcPr>
                </a:tc>
                <a:tc>
                  <a:txBody>
                    <a:bodyPr/>
                    <a:lstStyle/>
                    <a:p>
                      <a:pPr algn="ctr" fontAlgn="ctr"/>
                      <a:r>
                        <a:rPr lang="en-US" sz="1100" b="1" i="0" u="none" strike="noStrike">
                          <a:solidFill>
                            <a:srgbClr val="1E2E2F"/>
                          </a:solidFill>
                          <a:effectLst/>
                          <a:latin typeface="Century Gothic" panose="020B0502020202020204" pitchFamily="34" charset="0"/>
                        </a:rPr>
                        <a:t>Date of Request: _________________________</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solidFill>
                      <a:srgbClr val="E4F0F1"/>
                    </a:solidFill>
                  </a:tcPr>
                </a:tc>
                <a:tc gridSpan="2">
                  <a:txBody>
                    <a:bodyPr/>
                    <a:lstStyle/>
                    <a:p>
                      <a:pPr algn="ctr" fontAlgn="ctr"/>
                      <a:r>
                        <a:rPr lang="en-US" sz="1100" b="1" i="0" u="none" strike="noStrike">
                          <a:solidFill>
                            <a:srgbClr val="1E2E2F"/>
                          </a:solidFill>
                          <a:effectLst/>
                          <a:latin typeface="Century Gothic" panose="020B0502020202020204" pitchFamily="34" charset="0"/>
                        </a:rPr>
                        <a:t>Proposed Effective Date: ___________________</a:t>
                      </a:r>
                      <a:endParaRPr lang="en-US" sz="1400" b="0" i="0" u="none" strike="noStrike">
                        <a:effectLst/>
                        <a:latin typeface="Arial" panose="020B0604020202020204" pitchFamily="34" charset="0"/>
                      </a:endParaRPr>
                    </a:p>
                  </a:txBody>
                  <a:tcPr marL="32932" marR="32932" marT="16466" marB="16466">
                    <a:lnL>
                      <a:noFill/>
                    </a:lnL>
                    <a:lnR>
                      <a:noFill/>
                    </a:lnR>
                    <a:lnT>
                      <a:noFill/>
                    </a:lnT>
                    <a:lnB>
                      <a:noFill/>
                    </a:lnB>
                    <a:solidFill>
                      <a:srgbClr val="E4F0F1"/>
                    </a:solidFill>
                  </a:tcPr>
                </a:tc>
                <a:tc hMerge="1">
                  <a:txBody>
                    <a:bodyPr/>
                    <a:lstStyle/>
                    <a:p>
                      <a:endParaRPr lang="en-US"/>
                    </a:p>
                  </a:txBody>
                  <a:tcPr/>
                </a:tc>
                <a:extLst>
                  <a:ext uri="{0D108BD9-81ED-4DB2-BD59-A6C34878D82A}">
                    <a16:rowId xmlns:a16="http://schemas.microsoft.com/office/drawing/2014/main" val="1096766484"/>
                  </a:ext>
                </a:extLst>
              </a:tr>
              <a:tr h="235115">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a:noFill/>
                    </a:lnR>
                    <a:lnT>
                      <a:noFill/>
                    </a:lnT>
                    <a:lnB>
                      <a:noFill/>
                    </a:lnB>
                    <a:noFill/>
                  </a:tcPr>
                </a:tc>
                <a:tc>
                  <a:txBody>
                    <a:bodyPr/>
                    <a:lstStyle/>
                    <a:p>
                      <a:pPr algn="ctr" fontAlgn="ctr"/>
                      <a:r>
                        <a:rPr lang="en-US" sz="1100" b="1" i="0" u="none" strike="noStrike">
                          <a:solidFill>
                            <a:srgbClr val="1E2E2F"/>
                          </a:solidFill>
                          <a:effectLst/>
                          <a:latin typeface="Century Gothic" panose="020B0502020202020204" pitchFamily="34" charset="0"/>
                        </a:rPr>
                        <a:t>Project Name:______________________________</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solidFill>
                      <a:srgbClr val="E4F0F1"/>
                    </a:solidFill>
                  </a:tcPr>
                </a:tc>
                <a:tc gridSpan="2">
                  <a:txBody>
                    <a:bodyPr/>
                    <a:lstStyle/>
                    <a:p>
                      <a:pPr algn="ctr" fontAlgn="ctr"/>
                      <a:r>
                        <a:rPr lang="en-US" sz="1100" b="1" i="0" u="none" strike="noStrike">
                          <a:solidFill>
                            <a:srgbClr val="1E2E2F"/>
                          </a:solidFill>
                          <a:effectLst/>
                          <a:latin typeface="Century Gothic" panose="020B0502020202020204" pitchFamily="34" charset="0"/>
                        </a:rPr>
                        <a:t>Project Number: ___________________________</a:t>
                      </a:r>
                      <a:endParaRPr lang="en-US" sz="1400" b="0" i="0" u="none" strike="noStrike">
                        <a:effectLst/>
                        <a:latin typeface="Arial" panose="020B0604020202020204" pitchFamily="34" charset="0"/>
                      </a:endParaRPr>
                    </a:p>
                  </a:txBody>
                  <a:tcPr marL="32932" marR="32932" marT="16466" marB="16466">
                    <a:lnL>
                      <a:noFill/>
                    </a:lnL>
                    <a:lnR>
                      <a:noFill/>
                    </a:lnR>
                    <a:lnT>
                      <a:noFill/>
                    </a:lnT>
                    <a:lnB>
                      <a:noFill/>
                    </a:lnB>
                    <a:solidFill>
                      <a:srgbClr val="E4F0F1"/>
                    </a:solidFill>
                  </a:tcPr>
                </a:tc>
                <a:tc hMerge="1">
                  <a:txBody>
                    <a:bodyPr/>
                    <a:lstStyle/>
                    <a:p>
                      <a:endParaRPr lang="en-US"/>
                    </a:p>
                  </a:txBody>
                  <a:tcPr/>
                </a:tc>
                <a:extLst>
                  <a:ext uri="{0D108BD9-81ED-4DB2-BD59-A6C34878D82A}">
                    <a16:rowId xmlns:a16="http://schemas.microsoft.com/office/drawing/2014/main" val="4136991864"/>
                  </a:ext>
                </a:extLst>
              </a:tr>
              <a:tr h="235115">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a:noFill/>
                    </a:lnR>
                    <a:lnT>
                      <a:noFill/>
                    </a:lnT>
                    <a:lnB>
                      <a:noFill/>
                    </a:lnB>
                    <a:noFill/>
                  </a:tcPr>
                </a:tc>
                <a:tc>
                  <a:txBody>
                    <a:bodyPr/>
                    <a:lstStyle/>
                    <a:p>
                      <a:pPr algn="ctr" fontAlgn="ctr"/>
                      <a:r>
                        <a:rPr lang="en-US" sz="1100" b="1" i="0" u="none" strike="noStrike">
                          <a:solidFill>
                            <a:srgbClr val="1E2E2F"/>
                          </a:solidFill>
                          <a:effectLst/>
                          <a:latin typeface="Century Gothic" panose="020B0502020202020204" pitchFamily="34" charset="0"/>
                        </a:rPr>
                        <a:t>Ownership Name:___________________________</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solidFill>
                      <a:srgbClr val="E4F0F1"/>
                    </a:solidFill>
                  </a:tcPr>
                </a:tc>
                <a:tc gridSpan="2">
                  <a:txBody>
                    <a:bodyPr/>
                    <a:lstStyle/>
                    <a:p>
                      <a:pPr algn="ctr" fontAlgn="ctr"/>
                      <a:r>
                        <a:rPr lang="en-US" sz="1100" b="1" i="0" u="none" strike="noStrike">
                          <a:solidFill>
                            <a:srgbClr val="1E2E2F"/>
                          </a:solidFill>
                          <a:effectLst/>
                          <a:latin typeface="Century Gothic" panose="020B0502020202020204" pitchFamily="34" charset="0"/>
                        </a:rPr>
                        <a:t>Contact Person: ____________________________</a:t>
                      </a:r>
                      <a:endParaRPr lang="en-US" sz="1400" b="0" i="0" u="none" strike="noStrike">
                        <a:effectLst/>
                        <a:latin typeface="Arial" panose="020B0604020202020204" pitchFamily="34" charset="0"/>
                      </a:endParaRPr>
                    </a:p>
                  </a:txBody>
                  <a:tcPr marL="32932" marR="32932" marT="16466" marB="16466">
                    <a:lnL>
                      <a:noFill/>
                    </a:lnL>
                    <a:lnR>
                      <a:noFill/>
                    </a:lnR>
                    <a:lnT>
                      <a:noFill/>
                    </a:lnT>
                    <a:lnB>
                      <a:noFill/>
                    </a:lnB>
                    <a:solidFill>
                      <a:srgbClr val="E4F0F1"/>
                    </a:solidFill>
                  </a:tcPr>
                </a:tc>
                <a:tc hMerge="1">
                  <a:txBody>
                    <a:bodyPr/>
                    <a:lstStyle/>
                    <a:p>
                      <a:endParaRPr lang="en-US"/>
                    </a:p>
                  </a:txBody>
                  <a:tcPr/>
                </a:tc>
                <a:extLst>
                  <a:ext uri="{0D108BD9-81ED-4DB2-BD59-A6C34878D82A}">
                    <a16:rowId xmlns:a16="http://schemas.microsoft.com/office/drawing/2014/main" val="4071816042"/>
                  </a:ext>
                </a:extLst>
              </a:tr>
              <a:tr h="248244">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a:noFill/>
                    </a:lnR>
                    <a:lnT>
                      <a:noFill/>
                    </a:lnT>
                    <a:lnB>
                      <a:noFill/>
                    </a:lnB>
                    <a:noFill/>
                  </a:tcPr>
                </a:tc>
                <a:tc gridSpan="3">
                  <a:txBody>
                    <a:bodyPr/>
                    <a:lstStyle/>
                    <a:p>
                      <a:pPr algn="ctr" fontAlgn="ctr"/>
                      <a:r>
                        <a:rPr lang="en-US" sz="600" b="1" i="0" u="none" strike="noStrike">
                          <a:solidFill>
                            <a:srgbClr val="FF0000"/>
                          </a:solidFill>
                          <a:effectLst/>
                          <a:latin typeface="Verdana" panose="020B0604030504040204" pitchFamily="34" charset="0"/>
                        </a:rPr>
                        <a:t>IMPORTANT NOTE:</a:t>
                      </a:r>
                      <a:r>
                        <a:rPr lang="en-US" sz="600" b="0" i="0" u="none" strike="noStrike">
                          <a:solidFill>
                            <a:srgbClr val="262626"/>
                          </a:solidFill>
                          <a:effectLst/>
                          <a:latin typeface="Verdana" panose="020B0604030504040204" pitchFamily="34" charset="0"/>
                        </a:rPr>
                        <a:t>  MHC's UA review will NOT commence until reciept of a complete request submission, inclusive of all applicable attachments/reports. The UA Requests must be packaged SEPARATELY, by property and organized in accordance to this checklist.  </a:t>
                      </a:r>
                      <a:r>
                        <a:rPr lang="en-US" sz="600" b="1" i="0" u="none" strike="noStrike">
                          <a:solidFill>
                            <a:srgbClr val="262626"/>
                          </a:solidFill>
                          <a:effectLst/>
                          <a:latin typeface="Verdana" panose="020B0604030504040204" pitchFamily="34" charset="0"/>
                        </a:rPr>
                        <a:t>This checklist must accompany ALL UA Request submissions.</a:t>
                      </a:r>
                      <a:endParaRPr lang="en-US" sz="1400" b="0" i="0" u="none" strike="noStrike">
                        <a:effectLst/>
                        <a:latin typeface="Arial" panose="020B0604020202020204" pitchFamily="34" charset="0"/>
                      </a:endParaRPr>
                    </a:p>
                  </a:txBody>
                  <a:tcPr marL="32932" marR="32932" marT="16466" marB="16466">
                    <a:lnL>
                      <a:noFill/>
                    </a:lnL>
                    <a:lnR>
                      <a:noFill/>
                    </a:lnR>
                    <a:lnT>
                      <a:noFill/>
                    </a:lnT>
                    <a:lnB w="6350" cap="flat" cmpd="sng" algn="ctr">
                      <a:solidFill>
                        <a:srgbClr val="E4F0F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4688994"/>
                  </a:ext>
                </a:extLst>
              </a:tr>
              <a:tr h="165084">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Document Type</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w="6350" cap="flat" cmpd="sng" algn="ctr">
                      <a:solidFill>
                        <a:srgbClr val="E4F0F1"/>
                      </a:solidFill>
                      <a:prstDash val="solid"/>
                      <a:round/>
                      <a:headEnd type="none" w="med" len="med"/>
                      <a:tailEnd type="none" w="med" len="med"/>
                    </a:lnT>
                    <a:lnB>
                      <a:noFill/>
                    </a:lnB>
                    <a:solidFill>
                      <a:srgbClr val="72B7F6"/>
                    </a:solidFill>
                  </a:tcPr>
                </a:tc>
                <a:tc>
                  <a:txBody>
                    <a:bodyPr/>
                    <a:lstStyle/>
                    <a:p>
                      <a:pPr algn="ctr" fontAlgn="ctr"/>
                      <a:r>
                        <a:rPr lang="en-US" sz="900" b="1" i="0" u="none" strike="noStrike">
                          <a:solidFill>
                            <a:srgbClr val="000000"/>
                          </a:solidFill>
                          <a:effectLst/>
                          <a:latin typeface="Verdana" panose="020B0604030504040204" pitchFamily="34" charset="0"/>
                        </a:rPr>
                        <a:t>Attached? (Make selection)</a:t>
                      </a:r>
                      <a:endParaRPr lang="en-US" sz="1400" b="0" i="0" u="none" strike="noStrike">
                        <a:effectLst/>
                        <a:latin typeface="Arial" panose="020B0604020202020204" pitchFamily="34" charset="0"/>
                      </a:endParaRPr>
                    </a:p>
                  </a:txBody>
                  <a:tcPr marL="2287" marR="2287" marT="2287" marB="0" anchor="ctr">
                    <a:lnL>
                      <a:noFill/>
                    </a:lnL>
                    <a:lnR>
                      <a:noFill/>
                    </a:lnR>
                    <a:lnT w="6350" cap="flat" cmpd="sng" algn="ctr">
                      <a:solidFill>
                        <a:srgbClr val="E4F0F1"/>
                      </a:solidFill>
                      <a:prstDash val="solid"/>
                      <a:round/>
                      <a:headEnd type="none" w="med" len="med"/>
                      <a:tailEnd type="none" w="med" len="med"/>
                    </a:lnT>
                    <a:lnB>
                      <a:noFill/>
                    </a:lnB>
                    <a:solidFill>
                      <a:srgbClr val="72B7F6"/>
                    </a:solidFill>
                  </a:tcPr>
                </a:tc>
                <a:tc>
                  <a:txBody>
                    <a:bodyPr/>
                    <a:lstStyle/>
                    <a:p>
                      <a:pPr algn="ctr" fontAlgn="ctr"/>
                      <a:r>
                        <a:rPr lang="en-US" sz="900" b="1" i="0" u="none" strike="noStrike">
                          <a:solidFill>
                            <a:srgbClr val="000000"/>
                          </a:solidFill>
                          <a:effectLst/>
                          <a:latin typeface="Verdana" panose="020B0604030504040204" pitchFamily="34" charset="0"/>
                        </a:rPr>
                        <a:t>Date Submitted/Received</a:t>
                      </a: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w="6350" cap="flat" cmpd="sng" algn="ctr">
                      <a:solidFill>
                        <a:srgbClr val="E4F0F1"/>
                      </a:solidFill>
                      <a:prstDash val="solid"/>
                      <a:round/>
                      <a:headEnd type="none" w="med" len="med"/>
                      <a:tailEnd type="none" w="med" len="med"/>
                    </a:lnT>
                    <a:lnB>
                      <a:noFill/>
                    </a:lnB>
                    <a:solidFill>
                      <a:srgbClr val="72B7F6"/>
                    </a:solidFill>
                  </a:tcPr>
                </a:tc>
                <a:extLst>
                  <a:ext uri="{0D108BD9-81ED-4DB2-BD59-A6C34878D82A}">
                    <a16:rowId xmlns:a16="http://schemas.microsoft.com/office/drawing/2014/main" val="2046337959"/>
                  </a:ext>
                </a:extLst>
              </a:tr>
              <a:tr h="283243">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MHC Owner Certification of Utility Estimate </a:t>
                      </a:r>
                      <a:r>
                        <a:rPr lang="en-US" sz="800" b="0" i="0" u="none" strike="noStrike">
                          <a:solidFill>
                            <a:srgbClr val="000000"/>
                          </a:solidFill>
                          <a:effectLst/>
                          <a:latin typeface="Verdana" panose="020B0604030504040204" pitchFamily="34" charset="0"/>
                        </a:rPr>
                        <a:t>(includes proposed UA average and executed by</a:t>
                      </a:r>
                      <a:r>
                        <a:rPr lang="en-US" sz="800" b="1" i="0" u="none" strike="noStrike">
                          <a:solidFill>
                            <a:srgbClr val="000000"/>
                          </a:solidFill>
                          <a:effectLst/>
                          <a:latin typeface="Verdana" panose="020B0604030504040204" pitchFamily="34" charset="0"/>
                        </a:rPr>
                        <a:t> owner</a:t>
                      </a:r>
                      <a:r>
                        <a:rPr lang="en-US" sz="800" b="0" i="0" u="none" strike="noStrike">
                          <a:solidFill>
                            <a:srgbClr val="000000"/>
                          </a:solidFill>
                          <a:effectLst/>
                          <a:latin typeface="Verdana" panose="020B0604030504040204" pitchFamily="34" charset="0"/>
                        </a:rPr>
                        <a:t>)</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noFill/>
                  </a:tcPr>
                </a:tc>
                <a:tc>
                  <a:txBody>
                    <a:bodyPr/>
                    <a:lstStyle/>
                    <a:p>
                      <a:pPr algn="ctr" fontAlgn="ctr"/>
                      <a:r>
                        <a:rPr lang="en-US" sz="900" b="0" i="0" u="none" strike="noStrike">
                          <a:solidFill>
                            <a:srgbClr val="000000"/>
                          </a:solidFill>
                          <a:effectLst/>
                          <a:latin typeface="Verdana" panose="020B0604030504040204" pitchFamily="34" charset="0"/>
                        </a:rPr>
                        <a:t>Applicable to ALL Requests</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noFill/>
                  </a:tcPr>
                </a:tc>
                <a:tc>
                  <a:txBody>
                    <a:bodyPr/>
                    <a:lstStyle/>
                    <a:p>
                      <a:pPr algn="ctr" fontAlgn="ct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noFill/>
                  </a:tcPr>
                </a:tc>
                <a:extLst>
                  <a:ext uri="{0D108BD9-81ED-4DB2-BD59-A6C34878D82A}">
                    <a16:rowId xmlns:a16="http://schemas.microsoft.com/office/drawing/2014/main" val="1253661150"/>
                  </a:ext>
                </a:extLst>
              </a:tr>
              <a:tr h="283243">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Utility Company Rate Schedule</a:t>
                      </a:r>
                      <a:r>
                        <a:rPr lang="en-US" sz="800" b="1" i="0" u="none" strike="noStrike">
                          <a:solidFill>
                            <a:srgbClr val="000000"/>
                          </a:solidFill>
                          <a:effectLst/>
                          <a:latin typeface="Verdana" panose="020B0604030504040204" pitchFamily="34" charset="0"/>
                        </a:rPr>
                        <a:t> </a:t>
                      </a:r>
                      <a:r>
                        <a:rPr lang="en-US" sz="800" b="0" i="0" u="none" strike="noStrike">
                          <a:solidFill>
                            <a:srgbClr val="000000"/>
                          </a:solidFill>
                          <a:effectLst/>
                          <a:latin typeface="Verdana" panose="020B0604030504040204" pitchFamily="34" charset="0"/>
                        </a:rPr>
                        <a:t>(copies required for each applicable utility type)</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Applicable to ALL Requests</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 </a:t>
                      </a: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solidFill>
                      <a:srgbClr val="72B7F6"/>
                    </a:solidFill>
                  </a:tcPr>
                </a:tc>
                <a:extLst>
                  <a:ext uri="{0D108BD9-81ED-4DB2-BD59-A6C34878D82A}">
                    <a16:rowId xmlns:a16="http://schemas.microsoft.com/office/drawing/2014/main" val="657345372"/>
                  </a:ext>
                </a:extLst>
              </a:tr>
              <a:tr h="401402">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Copies of current Utility Bills</a:t>
                      </a:r>
                      <a:r>
                        <a:rPr lang="en-US" sz="900" b="0" i="0" u="none" strike="noStrike">
                          <a:solidFill>
                            <a:srgbClr val="000000"/>
                          </a:solidFill>
                          <a:effectLst/>
                          <a:latin typeface="Verdana" panose="020B0604030504040204" pitchFamily="34" charset="0"/>
                        </a:rPr>
                        <a:t> </a:t>
                      </a:r>
                      <a:r>
                        <a:rPr lang="en-US" sz="800" b="0" i="0" u="none" strike="noStrike">
                          <a:solidFill>
                            <a:srgbClr val="000000"/>
                          </a:solidFill>
                          <a:effectLst/>
                          <a:latin typeface="Verdana" panose="020B0604030504040204" pitchFamily="34" charset="0"/>
                        </a:rPr>
                        <a:t>(complete utility bills for every applicable utility; electric, water/sewer, gas, and trash for each bedroom size; for vacant or comparable units)</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noFill/>
                  </a:tcPr>
                </a:tc>
                <a:tc>
                  <a:txBody>
                    <a:bodyPr/>
                    <a:lstStyle/>
                    <a:p>
                      <a:pPr algn="ctr" fontAlgn="ctr"/>
                      <a:r>
                        <a:rPr lang="en-US" sz="900" b="0" i="0" u="none" strike="noStrike">
                          <a:solidFill>
                            <a:srgbClr val="000000"/>
                          </a:solidFill>
                          <a:effectLst/>
                          <a:latin typeface="Verdana" panose="020B0604030504040204" pitchFamily="34" charset="0"/>
                        </a:rPr>
                        <a:t>Applicable to ALL Requests</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noFill/>
                  </a:tcPr>
                </a:tc>
                <a:tc>
                  <a:txBody>
                    <a:bodyPr/>
                    <a:lstStyle/>
                    <a:p>
                      <a:pPr algn="ctr" fontAlgn="ct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noFill/>
                  </a:tcPr>
                </a:tc>
                <a:extLst>
                  <a:ext uri="{0D108BD9-81ED-4DB2-BD59-A6C34878D82A}">
                    <a16:rowId xmlns:a16="http://schemas.microsoft.com/office/drawing/2014/main" val="3419221633"/>
                  </a:ext>
                </a:extLst>
              </a:tr>
              <a:tr h="401402">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90-Day Notice to Tenants </a:t>
                      </a:r>
                      <a:r>
                        <a:rPr lang="en-US" sz="900" b="0" i="0" u="none" strike="noStrike">
                          <a:solidFill>
                            <a:srgbClr val="000000"/>
                          </a:solidFill>
                          <a:effectLst/>
                          <a:latin typeface="Verdana" panose="020B0604030504040204" pitchFamily="34" charset="0"/>
                        </a:rPr>
                        <a:t> </a:t>
                      </a:r>
                      <a:r>
                        <a:rPr lang="en-US" sz="800" b="0" i="0" u="none" strike="noStrike">
                          <a:solidFill>
                            <a:srgbClr val="000000"/>
                          </a:solidFill>
                          <a:effectLst/>
                          <a:latin typeface="Verdana" panose="020B0604030504040204" pitchFamily="34" charset="0"/>
                        </a:rPr>
                        <a:t>(showing the date notice of proposed UA change was posted for viewing/comment as well as the proposed effective date; property name, address, mgmt. company and contact)</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Applicable to ALL Requests</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 </a:t>
                      </a: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solidFill>
                      <a:srgbClr val="72B7F6"/>
                    </a:solidFill>
                  </a:tcPr>
                </a:tc>
                <a:extLst>
                  <a:ext uri="{0D108BD9-81ED-4DB2-BD59-A6C34878D82A}">
                    <a16:rowId xmlns:a16="http://schemas.microsoft.com/office/drawing/2014/main" val="4196726816"/>
                  </a:ext>
                </a:extLst>
              </a:tr>
              <a:tr h="401402">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#5-HUD Utility Schedule Model Documentation</a:t>
                      </a:r>
                      <a:r>
                        <a:rPr lang="en-US" sz="900" b="0" i="0" u="none" strike="noStrike">
                          <a:solidFill>
                            <a:srgbClr val="000000"/>
                          </a:solidFill>
                          <a:effectLst/>
                          <a:latin typeface="Verdana" panose="020B0604030504040204" pitchFamily="34" charset="0"/>
                        </a:rPr>
                        <a:t> </a:t>
                      </a:r>
                      <a:r>
                        <a:rPr lang="en-US" sz="800" b="0" i="0" u="none" strike="noStrike">
                          <a:solidFill>
                            <a:srgbClr val="000000"/>
                          </a:solidFill>
                          <a:effectLst/>
                          <a:latin typeface="Verdana" panose="020B0604030504040204" pitchFamily="34" charset="0"/>
                        </a:rPr>
                        <a:t>(include the source and copies for all factors entered into the HUD Utility Schedule Model; and a printed copy of all inputs into the model)</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noFill/>
                  </a:tcPr>
                </a:tc>
                <a:tc>
                  <a:txBody>
                    <a:bodyPr/>
                    <a:lstStyle/>
                    <a:p>
                      <a:pPr algn="ctr" fontAlgn="ctr"/>
                      <a:r>
                        <a:rPr lang="en-US" sz="900" b="0" i="0" u="none" strike="noStrike">
                          <a:solidFill>
                            <a:srgbClr val="000000"/>
                          </a:solidFill>
                          <a:effectLst/>
                          <a:latin typeface="Verdana" panose="020B0604030504040204" pitchFamily="34" charset="0"/>
                        </a:rPr>
                        <a:t>HUD Utility Model Only</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noFill/>
                  </a:tcPr>
                </a:tc>
                <a:tc>
                  <a:txBody>
                    <a:bodyPr/>
                    <a:lstStyle/>
                    <a:p>
                      <a:pPr algn="ctr" fontAlgn="ct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noFill/>
                  </a:tcPr>
                </a:tc>
                <a:extLst>
                  <a:ext uri="{0D108BD9-81ED-4DB2-BD59-A6C34878D82A}">
                    <a16:rowId xmlns:a16="http://schemas.microsoft.com/office/drawing/2014/main" val="1299084010"/>
                  </a:ext>
                </a:extLst>
              </a:tr>
              <a:tr h="650848">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#6-Energy Consumption Model (ECM): Engineer's Energy Model Projection</a:t>
                      </a:r>
                      <a:r>
                        <a:rPr lang="en-US" sz="900" b="0" i="0" u="none" strike="noStrike">
                          <a:solidFill>
                            <a:srgbClr val="000000"/>
                          </a:solidFill>
                          <a:effectLst/>
                          <a:latin typeface="Verdana" panose="020B0604030504040204" pitchFamily="34" charset="0"/>
                        </a:rPr>
                        <a:t> </a:t>
                      </a:r>
                      <a:r>
                        <a:rPr lang="en-US" sz="800" b="0" i="0" u="none" strike="noStrike">
                          <a:solidFill>
                            <a:srgbClr val="000000"/>
                          </a:solidFill>
                          <a:effectLst/>
                          <a:latin typeface="Verdana" panose="020B0604030504040204" pitchFamily="34" charset="0"/>
                        </a:rPr>
                        <a:t>(A complete copy of the certification from the previously approved qualified professional explaining their analysis and findings. The analysis must explain how they addressed each required component as outlined in Section 1.42-10.)</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ECM Only</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 </a:t>
                      </a: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solidFill>
                      <a:srgbClr val="72B7F6"/>
                    </a:solidFill>
                  </a:tcPr>
                </a:tc>
                <a:extLst>
                  <a:ext uri="{0D108BD9-81ED-4DB2-BD59-A6C34878D82A}">
                    <a16:rowId xmlns:a16="http://schemas.microsoft.com/office/drawing/2014/main" val="1646210543"/>
                  </a:ext>
                </a:extLst>
              </a:tr>
              <a:tr h="401402">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(ECM)Engineer's &amp; Owners' Identity of Interest </a:t>
                      </a:r>
                      <a:r>
                        <a:rPr lang="en-US" sz="800" b="0" i="0" u="none" strike="noStrike">
                          <a:solidFill>
                            <a:srgbClr val="000000"/>
                          </a:solidFill>
                          <a:effectLst/>
                          <a:latin typeface="Verdana" panose="020B0604030504040204" pitchFamily="34" charset="0"/>
                        </a:rPr>
                        <a:t>(the licensed engineer and/or qualified professionals and ownership must not be related parties; statements needed from both)</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noFill/>
                  </a:tcPr>
                </a:tc>
                <a:tc>
                  <a:txBody>
                    <a:bodyPr/>
                    <a:lstStyle/>
                    <a:p>
                      <a:pPr algn="ctr" fontAlgn="ctr"/>
                      <a:r>
                        <a:rPr lang="en-US" sz="900" b="0" i="0" u="none" strike="noStrike">
                          <a:solidFill>
                            <a:srgbClr val="000000"/>
                          </a:solidFill>
                          <a:effectLst/>
                          <a:latin typeface="Verdana" panose="020B0604030504040204" pitchFamily="34" charset="0"/>
                        </a:rPr>
                        <a:t>ECM Only</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noFill/>
                  </a:tcPr>
                </a:tc>
                <a:tc>
                  <a:txBody>
                    <a:bodyPr/>
                    <a:lstStyle/>
                    <a:p>
                      <a:pPr algn="ctr" fontAlgn="ct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noFill/>
                  </a:tcPr>
                </a:tc>
                <a:extLst>
                  <a:ext uri="{0D108BD9-81ED-4DB2-BD59-A6C34878D82A}">
                    <a16:rowId xmlns:a16="http://schemas.microsoft.com/office/drawing/2014/main" val="860506479"/>
                  </a:ext>
                </a:extLst>
              </a:tr>
              <a:tr h="401402">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(ECM) Engineer's Licensure/Resume</a:t>
                      </a:r>
                      <a:r>
                        <a:rPr lang="en-US" sz="900" b="0" i="0" u="none" strike="noStrike">
                          <a:solidFill>
                            <a:srgbClr val="000000"/>
                          </a:solidFill>
                          <a:effectLst/>
                          <a:latin typeface="Verdana" panose="020B0604030504040204" pitchFamily="34" charset="0"/>
                        </a:rPr>
                        <a:t> </a:t>
                      </a:r>
                      <a:r>
                        <a:rPr lang="en-US" sz="800" b="0" i="0" u="none" strike="noStrike">
                          <a:solidFill>
                            <a:srgbClr val="000000"/>
                          </a:solidFill>
                          <a:effectLst/>
                          <a:latin typeface="Verdana" panose="020B0604030504040204" pitchFamily="34" charset="0"/>
                        </a:rPr>
                        <a:t>(certification(s) of the licensed engineer or qualified professional, verification of experience; min. one year; license must be current and unexpired)</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ECM Only</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 </a:t>
                      </a: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solidFill>
                      <a:srgbClr val="72B7F6"/>
                    </a:solidFill>
                  </a:tcPr>
                </a:tc>
                <a:extLst>
                  <a:ext uri="{0D108BD9-81ED-4DB2-BD59-A6C34878D82A}">
                    <a16:rowId xmlns:a16="http://schemas.microsoft.com/office/drawing/2014/main" val="3739516309"/>
                  </a:ext>
                </a:extLst>
              </a:tr>
              <a:tr h="283243">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Processing Fee of $150 </a:t>
                      </a:r>
                      <a:r>
                        <a:rPr lang="en-US" sz="800" b="0" i="0" u="none" strike="noStrike">
                          <a:solidFill>
                            <a:srgbClr val="000000"/>
                          </a:solidFill>
                          <a:effectLst/>
                          <a:latin typeface="Verdana" panose="020B0604030504040204" pitchFamily="34" charset="0"/>
                        </a:rPr>
                        <a:t>(payment should reference the development number and UA request)</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noFill/>
                  </a:tcPr>
                </a:tc>
                <a:tc>
                  <a:txBody>
                    <a:bodyPr/>
                    <a:lstStyle/>
                    <a:p>
                      <a:pPr algn="ctr" fontAlgn="ctr"/>
                      <a:r>
                        <a:rPr lang="en-US" sz="900" b="0" i="0" u="none" strike="noStrike">
                          <a:solidFill>
                            <a:srgbClr val="000000"/>
                          </a:solidFill>
                          <a:effectLst/>
                          <a:latin typeface="Verdana" panose="020B0604030504040204" pitchFamily="34" charset="0"/>
                        </a:rPr>
                        <a:t>Applicable to ALL Requests</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noFill/>
                  </a:tcPr>
                </a:tc>
                <a:tc>
                  <a:txBody>
                    <a:bodyPr/>
                    <a:lstStyle/>
                    <a:p>
                      <a:pPr algn="ctr" fontAlgn="ct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noFill/>
                  </a:tcPr>
                </a:tc>
                <a:extLst>
                  <a:ext uri="{0D108BD9-81ED-4DB2-BD59-A6C34878D82A}">
                    <a16:rowId xmlns:a16="http://schemas.microsoft.com/office/drawing/2014/main" val="761155091"/>
                  </a:ext>
                </a:extLst>
              </a:tr>
              <a:tr h="283243">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r>
                        <a:rPr lang="en-US" sz="900" b="1" i="0" u="none" strike="noStrike">
                          <a:solidFill>
                            <a:srgbClr val="000000"/>
                          </a:solidFill>
                          <a:effectLst/>
                          <a:latin typeface="Verdana" panose="020B0604030504040204" pitchFamily="34" charset="0"/>
                        </a:rPr>
                        <a:t>Additional Documentation: </a:t>
                      </a:r>
                      <a:r>
                        <a:rPr lang="en-US" sz="800" b="0" i="0" u="none" strike="noStrike">
                          <a:solidFill>
                            <a:srgbClr val="000000"/>
                          </a:solidFill>
                          <a:effectLst/>
                          <a:latin typeface="Verdana" panose="020B0604030504040204" pitchFamily="34" charset="0"/>
                        </a:rPr>
                        <a:t>(Current UA from local PHA; previously approved UA or any corrections requested to the above)</a:t>
                      </a: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SELECT</a:t>
                      </a:r>
                      <a:endParaRPr lang="en-US" sz="1400" b="0" i="0" u="none" strike="noStrike">
                        <a:effectLst/>
                        <a:latin typeface="Arial" panose="020B0604020202020204" pitchFamily="34" charset="0"/>
                      </a:endParaRPr>
                    </a:p>
                  </a:txBody>
                  <a:tcPr marL="2287" marR="2287" marT="2287" marB="0" anchor="ctr">
                    <a:lnL>
                      <a:noFill/>
                    </a:lnL>
                    <a:lnR>
                      <a:noFill/>
                    </a:lnR>
                    <a:lnT>
                      <a:noFill/>
                    </a:lnT>
                    <a:lnB>
                      <a:noFill/>
                    </a:lnB>
                    <a:solidFill>
                      <a:srgbClr val="72B7F6"/>
                    </a:solidFill>
                  </a:tcPr>
                </a:tc>
                <a:tc>
                  <a:txBody>
                    <a:bodyPr/>
                    <a:lstStyle/>
                    <a:p>
                      <a:pPr algn="ctr" fontAlgn="ctr"/>
                      <a:r>
                        <a:rPr lang="en-US" sz="900" b="0" i="0" u="none" strike="noStrike">
                          <a:solidFill>
                            <a:srgbClr val="000000"/>
                          </a:solidFill>
                          <a:effectLst/>
                          <a:latin typeface="Verdana" panose="020B0604030504040204" pitchFamily="34" charset="0"/>
                        </a:rPr>
                        <a:t> </a:t>
                      </a:r>
                      <a:endParaRPr lang="en-US" sz="1400" b="0" i="0" u="none" strike="noStrike">
                        <a:effectLst/>
                        <a:latin typeface="Arial" panose="020B0604020202020204" pitchFamily="34" charset="0"/>
                      </a:endParaRPr>
                    </a:p>
                  </a:txBody>
                  <a:tcPr marL="2287" marR="2287" marT="2287" marB="0" anchor="ctr">
                    <a:lnL>
                      <a:noFill/>
                    </a:lnL>
                    <a:lnR w="6350" cap="flat" cmpd="sng" algn="ctr">
                      <a:solidFill>
                        <a:srgbClr val="E4F0F1"/>
                      </a:solidFill>
                      <a:prstDash val="solid"/>
                      <a:round/>
                      <a:headEnd type="none" w="med" len="med"/>
                      <a:tailEnd type="none" w="med" len="med"/>
                    </a:lnR>
                    <a:lnT>
                      <a:noFill/>
                    </a:lnT>
                    <a:lnB>
                      <a:noFill/>
                    </a:lnB>
                    <a:solidFill>
                      <a:srgbClr val="72B7F6"/>
                    </a:solidFill>
                  </a:tcPr>
                </a:tc>
                <a:extLst>
                  <a:ext uri="{0D108BD9-81ED-4DB2-BD59-A6C34878D82A}">
                    <a16:rowId xmlns:a16="http://schemas.microsoft.com/office/drawing/2014/main" val="1822073462"/>
                  </a:ext>
                </a:extLst>
              </a:tr>
              <a:tr h="86312">
                <a:tc>
                  <a:txBody>
                    <a:bodyPr/>
                    <a:lstStyle/>
                    <a:p>
                      <a:pPr algn="l" fontAlgn="b"/>
                      <a:endParaRPr lang="en-US" sz="1400" b="0" i="0" u="none" strike="noStrike">
                        <a:effectLst/>
                        <a:latin typeface="Arial" panose="020B0604020202020204" pitchFamily="34" charset="0"/>
                      </a:endParaRPr>
                    </a:p>
                  </a:txBody>
                  <a:tcPr marL="2287" marR="2287" marT="2287" marB="0" anchor="b">
                    <a:lnL>
                      <a:noFill/>
                    </a:lnL>
                    <a:lnR w="6350" cap="flat" cmpd="sng" algn="ctr">
                      <a:solidFill>
                        <a:srgbClr val="E4F0F1"/>
                      </a:solidFill>
                      <a:prstDash val="solid"/>
                      <a:round/>
                      <a:headEnd type="none" w="med" len="med"/>
                      <a:tailEnd type="none" w="med" len="med"/>
                    </a:lnR>
                    <a:lnT>
                      <a:noFill/>
                    </a:lnT>
                    <a:lnB>
                      <a:noFill/>
                    </a:lnB>
                    <a:noFill/>
                  </a:tcPr>
                </a:tc>
                <a:tc>
                  <a:txBody>
                    <a:bodyPr/>
                    <a:lstStyle/>
                    <a:p>
                      <a:pPr algn="l" fontAlgn="ctr"/>
                      <a:endParaRPr lang="en-US" sz="1400" b="0" i="0" u="none" strike="noStrike">
                        <a:effectLst/>
                        <a:latin typeface="Arial" panose="020B0604020202020204" pitchFamily="34" charset="0"/>
                      </a:endParaRPr>
                    </a:p>
                  </a:txBody>
                  <a:tcPr marL="54887" marR="2287" marT="2287" marB="0" anchor="ctr">
                    <a:lnL w="6350" cap="flat" cmpd="sng" algn="ctr">
                      <a:solidFill>
                        <a:srgbClr val="E4F0F1"/>
                      </a:solidFill>
                      <a:prstDash val="solid"/>
                      <a:round/>
                      <a:headEnd type="none" w="med" len="med"/>
                      <a:tailEnd type="none" w="med" len="med"/>
                    </a:lnL>
                    <a:lnR>
                      <a:noFill/>
                    </a:lnR>
                    <a:lnT>
                      <a:noFill/>
                    </a:lnT>
                    <a:lnB w="6350" cap="flat" cmpd="sng" algn="ctr">
                      <a:solidFill>
                        <a:srgbClr val="E4F0F1"/>
                      </a:solidFill>
                      <a:prstDash val="solid"/>
                      <a:round/>
                      <a:headEnd type="none" w="med" len="med"/>
                      <a:tailEnd type="none" w="med" len="med"/>
                    </a:lnB>
                    <a:noFill/>
                  </a:tcPr>
                </a:tc>
                <a:tc>
                  <a:txBody>
                    <a:bodyPr/>
                    <a:lstStyle/>
                    <a:p>
                      <a:pPr algn="l" fontAlgn="ctr"/>
                      <a:endParaRPr lang="en-US" sz="1400" b="0" i="0" u="none" strike="noStrike">
                        <a:effectLst/>
                        <a:latin typeface="Arial" panose="020B0604020202020204" pitchFamily="34" charset="0"/>
                      </a:endParaRPr>
                    </a:p>
                  </a:txBody>
                  <a:tcPr marL="54887" marR="2287" marT="2287" marB="0" anchor="ctr">
                    <a:lnL>
                      <a:noFill/>
                    </a:lnL>
                    <a:lnR>
                      <a:noFill/>
                    </a:lnR>
                    <a:lnT>
                      <a:noFill/>
                    </a:lnT>
                    <a:lnB w="6350" cap="flat" cmpd="sng" algn="ctr">
                      <a:solidFill>
                        <a:srgbClr val="E4F0F1"/>
                      </a:solidFill>
                      <a:prstDash val="solid"/>
                      <a:round/>
                      <a:headEnd type="none" w="med" len="med"/>
                      <a:tailEnd type="none" w="med" len="med"/>
                    </a:lnB>
                    <a:noFill/>
                  </a:tcPr>
                </a:tc>
                <a:tc>
                  <a:txBody>
                    <a:bodyPr/>
                    <a:lstStyle/>
                    <a:p>
                      <a:pPr algn="l" fontAlgn="ctr"/>
                      <a:r>
                        <a:rPr lang="en-US" sz="300" b="0" i="0" u="none" strike="noStrike" dirty="0">
                          <a:solidFill>
                            <a:srgbClr val="000000"/>
                          </a:solidFill>
                          <a:effectLst/>
                          <a:latin typeface="Verdana" panose="020B0604030504040204" pitchFamily="34" charset="0"/>
                        </a:rPr>
                        <a:t>                                                                                                                                                                            MHC 11/2024</a:t>
                      </a:r>
                      <a:endParaRPr lang="en-US" sz="1400" b="0" i="0" u="none" strike="noStrike" dirty="0">
                        <a:effectLst/>
                        <a:latin typeface="Arial" panose="020B0604020202020204" pitchFamily="34" charset="0"/>
                      </a:endParaRPr>
                    </a:p>
                  </a:txBody>
                  <a:tcPr marL="54887" marR="2287" marT="2287" marB="0" anchor="ctr">
                    <a:lnL>
                      <a:noFill/>
                    </a:lnL>
                    <a:lnR w="6350" cap="flat" cmpd="sng" algn="ctr">
                      <a:solidFill>
                        <a:srgbClr val="E4F0F1"/>
                      </a:solidFill>
                      <a:prstDash val="solid"/>
                      <a:round/>
                      <a:headEnd type="none" w="med" len="med"/>
                      <a:tailEnd type="none" w="med" len="med"/>
                    </a:lnR>
                    <a:lnT>
                      <a:noFill/>
                    </a:lnT>
                    <a:lnB w="6350" cap="flat" cmpd="sng" algn="ctr">
                      <a:solidFill>
                        <a:srgbClr val="E4F0F1"/>
                      </a:solidFill>
                      <a:prstDash val="solid"/>
                      <a:round/>
                      <a:headEnd type="none" w="med" len="med"/>
                      <a:tailEnd type="none" w="med" len="med"/>
                    </a:lnB>
                    <a:noFill/>
                  </a:tcPr>
                </a:tc>
                <a:extLst>
                  <a:ext uri="{0D108BD9-81ED-4DB2-BD59-A6C34878D82A}">
                    <a16:rowId xmlns:a16="http://schemas.microsoft.com/office/drawing/2014/main" val="887635831"/>
                  </a:ext>
                </a:extLst>
              </a:tr>
            </a:tbl>
          </a:graphicData>
        </a:graphic>
      </p:graphicFrame>
    </p:spTree>
    <p:extLst>
      <p:ext uri="{BB962C8B-B14F-4D97-AF65-F5344CB8AC3E}">
        <p14:creationId xmlns:p14="http://schemas.microsoft.com/office/powerpoint/2010/main" val="2615909918"/>
      </p:ext>
    </p:extLst>
  </p:cSld>
  <p:clrMapOvr>
    <a:masterClrMapping/>
  </p:clrMapOvr>
</p:sld>
</file>

<file path=ppt/theme/theme1.xml><?xml version="1.0" encoding="utf-8"?>
<a:theme xmlns:a="http://schemas.openxmlformats.org/drawingml/2006/main" name="Office Theme">
  <a:themeElements>
    <a:clrScheme name="Custom 1">
      <a:dk1>
        <a:srgbClr val="354863"/>
      </a:dk1>
      <a:lt1>
        <a:sysClr val="window" lastClr="FFFFFF"/>
      </a:lt1>
      <a:dk2>
        <a:srgbClr val="1C546B"/>
      </a:dk2>
      <a:lt2>
        <a:srgbClr val="E8E8E8"/>
      </a:lt2>
      <a:accent1>
        <a:srgbClr val="2D82C4"/>
      </a:accent1>
      <a:accent2>
        <a:srgbClr val="E07D46"/>
      </a:accent2>
      <a:accent3>
        <a:srgbClr val="A5B853"/>
      </a:accent3>
      <a:accent4>
        <a:srgbClr val="74B0CF"/>
      </a:accent4>
      <a:accent5>
        <a:srgbClr val="C1CC58"/>
      </a:accent5>
      <a:accent6>
        <a:srgbClr val="756B8E"/>
      </a:accent6>
      <a:hlink>
        <a:srgbClr val="467886"/>
      </a:hlink>
      <a:folHlink>
        <a:srgbClr val="96607D"/>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2271</TotalTime>
  <Words>952</Words>
  <Application>Microsoft Office PowerPoint</Application>
  <PresentationFormat>Widescreen</PresentationFormat>
  <Paragraphs>78</Paragraphs>
  <Slides>12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Aptos</vt:lpstr>
      <vt:lpstr>Arial</vt:lpstr>
      <vt:lpstr>Baguet Script</vt:lpstr>
      <vt:lpstr>Calibri</vt:lpstr>
      <vt:lpstr>Calibri-Bold</vt:lpstr>
      <vt:lpstr>Century Gothic</vt:lpstr>
      <vt:lpstr>Futura PT Bold</vt:lpstr>
      <vt:lpstr>Google Sans</vt:lpstr>
      <vt:lpstr>Harlow Solid Italic</vt:lpstr>
      <vt:lpstr>SegoeUISymbol</vt:lpstr>
      <vt:lpstr>Verdana</vt:lpstr>
      <vt:lpstr>Office Theme</vt:lpstr>
      <vt:lpstr>PowerPoint Presentation</vt:lpstr>
      <vt:lpstr>Compliance Essentials</vt:lpstr>
      <vt:lpstr>PowerPoint Presentation</vt:lpstr>
      <vt:lpstr>Change:</vt:lpstr>
      <vt:lpstr>Certification Portal (COL)  The portal will be utilized more efficiently moving forward.   The 2025 AOC will be posted as a template in COL for accessibility and completion.   Your reports will be submitted to MHC via file upload in COL.  Correspondence from MHC to owners &amp; management will be uploaded for your view  </vt:lpstr>
      <vt:lpstr>PowerPoint Presentation</vt:lpstr>
      <vt:lpstr>PowerPoint Presentation</vt:lpstr>
      <vt:lpstr>PowerPoint Presentation</vt:lpstr>
      <vt:lpstr>PowerPoint Presentation</vt:lpstr>
      <vt:lpstr>CHANGES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Shelisa Williams</cp:lastModifiedBy>
  <cp:revision>18</cp:revision>
  <dcterms:created xsi:type="dcterms:W3CDTF">2024-03-04T16:14:20Z</dcterms:created>
  <dcterms:modified xsi:type="dcterms:W3CDTF">2025-04-04T03:51:09Z</dcterms:modified>
</cp:coreProperties>
</file>